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Gill Sans"/>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E9CF83-ED2A-4FD0-BC96-B9DB289840EF}">
  <a:tblStyle styleId="{79E9CF83-ED2A-4FD0-BC96-B9DB289840E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GillSans-regular.fntdata"/><Relationship Id="rId20" Type="http://schemas.openxmlformats.org/officeDocument/2006/relationships/slide" Target="slides/slide15.xml"/><Relationship Id="rId41" Type="http://schemas.openxmlformats.org/officeDocument/2006/relationships/font" Target="fonts/GillSans-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b4bddab8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b4bddab89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b4bddab894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b4bddab89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b4bddab894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b4bddab89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6949d7913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6949d791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6949d791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b6949d791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b6949d791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b6949d791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8204628b9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8204628b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6949d7913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b6949d791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6949d7913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b6949d791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6949d7913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6949d791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6949d7913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b6949d791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f8204628b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f8204628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f8204628b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f8204628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f8204628b9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f8204628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f8204628b9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f8204628b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f8204628b9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f8204628b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f8204628b9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f8204628b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b6949d7913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b6949d79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f8204628b9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f8204628b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f8204628b9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f8204628b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f8204628b9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f8204628b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f8204628b9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f8204628b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74" name="Shape 74"/>
        <p:cNvGrpSpPr/>
        <p:nvPr/>
      </p:nvGrpSpPr>
      <p:grpSpPr>
        <a:xfrm>
          <a:off x="0" y="0"/>
          <a:ext cx="0" cy="0"/>
          <a:chOff x="0" y="0"/>
          <a:chExt cx="0" cy="0"/>
        </a:xfrm>
      </p:grpSpPr>
      <p:sp>
        <p:nvSpPr>
          <p:cNvPr id="75" name="Google Shape;75;p12"/>
          <p:cNvSpPr txBox="1"/>
          <p:nvPr>
            <p:ph type="ctrTitle"/>
          </p:nvPr>
        </p:nvSpPr>
        <p:spPr>
          <a:xfrm>
            <a:off x="1600200" y="2386744"/>
            <a:ext cx="8991600" cy="164580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subTitle"/>
          </p:nvPr>
        </p:nvSpPr>
        <p:spPr>
          <a:xfrm>
            <a:off x="2695194" y="4352544"/>
            <a:ext cx="6801600" cy="12399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77" name="Google Shape;77;p12"/>
          <p:cNvSpPr txBox="1"/>
          <p:nvPr>
            <p:ph idx="10" type="dt"/>
          </p:nvPr>
        </p:nvSpPr>
        <p:spPr>
          <a:xfrm>
            <a:off x="7821429" y="6238816"/>
            <a:ext cx="2753700" cy="3240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1600200" y="6236208"/>
            <a:ext cx="5901300" cy="320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p:nvPr>
            <p:ph idx="12" type="sldNum"/>
          </p:nvPr>
        </p:nvSpPr>
        <p:spPr>
          <a:xfrm>
            <a:off x="10758922" y="6217920"/>
            <a:ext cx="365700" cy="365700"/>
          </a:xfrm>
          <a:prstGeom prst="ellipse">
            <a:avLst/>
          </a:prstGeom>
          <a:solidFill>
            <a:srgbClr val="1D1D1D">
              <a:alpha val="69020"/>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p:nvPr>
            <p:ph idx="2" type="pic"/>
          </p:nvPr>
        </p:nvSpPr>
        <p:spPr>
          <a:xfrm>
            <a:off x="5183188" y="987425"/>
            <a:ext cx="6172200" cy="4873625"/>
          </a:xfrm>
          <a:prstGeom prst="rect">
            <a:avLst/>
          </a:prstGeom>
          <a:noFill/>
          <a:ln>
            <a:noFill/>
          </a:ln>
        </p:spPr>
      </p:sp>
      <p:sp>
        <p:nvSpPr>
          <p:cNvPr id="58" name="Google Shape;58;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hyperlink" Target="https://docs.google.com/document/d/1jpMscgahNx7G-nT7Xq6l4-vikMVMQrGVloTYVHxJY7E/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https://docs.google.com/document/d/12fxaMd7BOdJpMNr7DYEJwB4RxmY8W_RLNOeq_A0CXQo/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30.xml"/><Relationship Id="rId11" Type="http://schemas.openxmlformats.org/officeDocument/2006/relationships/slide" Target="/ppt/slides/slide9.xml"/><Relationship Id="rId10" Type="http://schemas.openxmlformats.org/officeDocument/2006/relationships/slide" Target="/ppt/slides/slide8.xml"/><Relationship Id="rId21" Type="http://schemas.openxmlformats.org/officeDocument/2006/relationships/image" Target="../media/image3.png"/><Relationship Id="rId13" Type="http://schemas.openxmlformats.org/officeDocument/2006/relationships/slide" Target="/ppt/slides/slide11.xml"/><Relationship Id="rId12" Type="http://schemas.openxmlformats.org/officeDocument/2006/relationships/slide" Target="/ppt/slides/slide10.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8.xml"/><Relationship Id="rId15" Type="http://schemas.openxmlformats.org/officeDocument/2006/relationships/slide" Target="/ppt/slides/slide16.xml"/><Relationship Id="rId14" Type="http://schemas.openxmlformats.org/officeDocument/2006/relationships/slide" Target="/ppt/slides/slide15.xml"/><Relationship Id="rId17" Type="http://schemas.openxmlformats.org/officeDocument/2006/relationships/slide" Target="/ppt/slides/slide17.xml"/><Relationship Id="rId16" Type="http://schemas.openxmlformats.org/officeDocument/2006/relationships/slide" Target="/ppt/slides/slide12.xml"/><Relationship Id="rId5" Type="http://schemas.openxmlformats.org/officeDocument/2006/relationships/slide" Target="/ppt/slides/slide5.xml"/><Relationship Id="rId19" Type="http://schemas.openxmlformats.org/officeDocument/2006/relationships/slide" Target="/ppt/slides/slide29.xml"/><Relationship Id="rId6" Type="http://schemas.openxmlformats.org/officeDocument/2006/relationships/slide" Target="/ppt/slides/slide6.xml"/><Relationship Id="rId18" Type="http://schemas.openxmlformats.org/officeDocument/2006/relationships/slide" Target="/ppt/slides/slide24.xml"/><Relationship Id="rId7" Type="http://schemas.openxmlformats.org/officeDocument/2006/relationships/slide" Target="/ppt/slides/slide7.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drive.google.com/drive/folders/1lyVQcjBaWJCOuHoeTwNN04fIL6liikAc?usp=drive_link" TargetMode="External"/><Relationship Id="rId4" Type="http://schemas.openxmlformats.org/officeDocument/2006/relationships/image" Target="../media/image12.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rive.google.com/drive/folders/1Z56ccjC61nTdT7xpV_0BVoA2X2YXjyYV?usp=drive_lin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drive.google.com/drive/folders/1lyVQcjBaWJCOuHoeTwNN04fIL6liikAc?usp=drive_link"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drive.google.com/drive/u/0/folders/1Z56ccjC61nTdT7xpV_0BVoA2X2YXjyYV"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154800" y="1486839"/>
            <a:ext cx="11882400" cy="3416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3600"/>
              <a:buFont typeface="Arial"/>
              <a:buNone/>
            </a:pPr>
            <a:r>
              <a:rPr b="1" i="0" lang="en-GB" sz="4900" u="sng" cap="none" strike="noStrike">
                <a:solidFill>
                  <a:srgbClr val="002060"/>
                </a:solidFill>
                <a:latin typeface="Gill Sans"/>
                <a:ea typeface="Gill Sans"/>
                <a:cs typeface="Gill Sans"/>
                <a:sym typeface="Gill Sans"/>
              </a:rPr>
              <a:t>Writing Subject Leaders: </a:t>
            </a:r>
            <a:endParaRPr b="1" i="0" sz="4900" u="sng" cap="none" strike="noStrike">
              <a:solidFill>
                <a:srgbClr val="002060"/>
              </a:solidFill>
              <a:latin typeface="Gill Sans"/>
              <a:ea typeface="Gill Sans"/>
              <a:cs typeface="Gill Sans"/>
              <a:sym typeface="Gill Sans"/>
            </a:endParaRPr>
          </a:p>
          <a:p>
            <a:pPr indent="0" lvl="0" marL="0" marR="0" rtl="0" algn="ctr">
              <a:lnSpc>
                <a:spcPct val="100000"/>
              </a:lnSpc>
              <a:spcBef>
                <a:spcPts val="0"/>
              </a:spcBef>
              <a:spcAft>
                <a:spcPts val="0"/>
              </a:spcAft>
              <a:buClr>
                <a:srgbClr val="002060"/>
              </a:buClr>
              <a:buSzPts val="3600"/>
              <a:buFont typeface="Arial"/>
              <a:buNone/>
            </a:pPr>
            <a:r>
              <a:t/>
            </a:r>
            <a:endParaRPr b="1" sz="4900" u="sng">
              <a:solidFill>
                <a:srgbClr val="002060"/>
              </a:solidFill>
              <a:latin typeface="Gill Sans"/>
              <a:ea typeface="Gill Sans"/>
              <a:cs typeface="Gill Sans"/>
              <a:sym typeface="Gill Sans"/>
            </a:endParaRPr>
          </a:p>
          <a:p>
            <a:pPr indent="0" lvl="0" marL="0" marR="0" rtl="0" algn="ctr">
              <a:lnSpc>
                <a:spcPct val="100000"/>
              </a:lnSpc>
              <a:spcBef>
                <a:spcPts val="0"/>
              </a:spcBef>
              <a:spcAft>
                <a:spcPts val="0"/>
              </a:spcAft>
              <a:buClr>
                <a:srgbClr val="002060"/>
              </a:buClr>
              <a:buSzPts val="3600"/>
              <a:buFont typeface="Arial"/>
              <a:buNone/>
            </a:pPr>
            <a:r>
              <a:rPr lang="en-GB" sz="4900">
                <a:solidFill>
                  <a:srgbClr val="002060"/>
                </a:solidFill>
                <a:latin typeface="Gill Sans"/>
                <a:ea typeface="Gill Sans"/>
                <a:cs typeface="Gill Sans"/>
                <a:sym typeface="Gill Sans"/>
              </a:rPr>
              <a:t>Mrs O’Mara, Miss Prendergast and Mrs Gately</a:t>
            </a:r>
            <a:endParaRPr i="0" sz="4900" u="none" cap="none" strike="noStrike">
              <a:solidFill>
                <a:srgbClr val="00206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206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3600"/>
              <a:buFont typeface="Arial"/>
              <a:buNone/>
            </a:pPr>
            <a:r>
              <a:t/>
            </a:r>
            <a:endParaRPr b="0" i="0" sz="3600" u="none" cap="none" strike="noStrike">
              <a:solidFill>
                <a:srgbClr val="002060"/>
              </a:solidFill>
              <a:latin typeface="Arial"/>
              <a:ea typeface="Arial"/>
              <a:cs typeface="Arial"/>
              <a:sym typeface="Arial"/>
            </a:endParaRPr>
          </a:p>
        </p:txBody>
      </p:sp>
      <p:pic>
        <p:nvPicPr>
          <p:cNvPr descr="https://lh5.googleusercontent.com/4PB0eZ_6s9nH63PHA71sAdGBV-cc1smEMJsWyyltf1nk8jyko1ZchcHjkohtrHIjPAElACX8uqg6HCsMBNaL3izcsvRgY6L6-m5JNuHe6Ifu4nSRgApKwjlzP4SKRiCAVy9VfhL3fT7UHe-mS_jZlbkWlPTjJP_j6Gg99e8PjyyTNZV5H1eMBPFnl6oqFare=nw" id="85" name="Google Shape;85;p13"/>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86" name="Google Shape;86;p13"/>
          <p:cNvPicPr preferRelativeResize="0"/>
          <p:nvPr/>
        </p:nvPicPr>
        <p:blipFill rotWithShape="1">
          <a:blip r:embed="rId3">
            <a:alphaModFix/>
          </a:blip>
          <a:srcRect b="0" l="0" r="0" t="0"/>
          <a:stretch/>
        </p:blipFill>
        <p:spPr>
          <a:xfrm>
            <a:off x="11372850" y="0"/>
            <a:ext cx="819150" cy="839836"/>
          </a:xfrm>
          <a:prstGeom prst="rect">
            <a:avLst/>
          </a:prstGeom>
          <a:noFill/>
          <a:ln>
            <a:noFill/>
          </a:ln>
        </p:spPr>
      </p:pic>
      <p:pic>
        <p:nvPicPr>
          <p:cNvPr descr="https://lh4.googleusercontent.com/mQAzJLDk3eQQsuGls-Ooy6hVBAD0DFeYhvkuOdLMj0wRt_B1xxkBt8OMLxSGsaG962_waNcAAn-5-Q_JMY2dU4gLlcRToQnSqy71Mxlqpe8dqXo5MoUTSa2cCnEoGodgI7EaZx_MCcKwJondsRFsq493kTzZ7Nh7CcjMyPO-no5oOpAxkPQanWkBQ6dnFZr8=nw" id="87" name="Google Shape;87;p13"/>
          <p:cNvPicPr preferRelativeResize="0"/>
          <p:nvPr/>
        </p:nvPicPr>
        <p:blipFill rotWithShape="1">
          <a:blip r:embed="rId4">
            <a:alphaModFix/>
          </a:blip>
          <a:srcRect b="0" l="0" r="0" t="0"/>
          <a:stretch/>
        </p:blipFill>
        <p:spPr>
          <a:xfrm>
            <a:off x="3781307" y="5358193"/>
            <a:ext cx="4522836" cy="905569"/>
          </a:xfrm>
          <a:prstGeom prst="rect">
            <a:avLst/>
          </a:prstGeom>
          <a:noFill/>
          <a:ln>
            <a:noFill/>
          </a:ln>
        </p:spPr>
      </p:pic>
      <p:sp>
        <p:nvSpPr>
          <p:cNvPr id="88" name="Google Shape;88;p13"/>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Higher Failsworth Primary School</a:t>
            </a:r>
            <a:endParaRPr i="0" sz="3200" u="sng" cap="none" strike="noStrike">
              <a:solidFill>
                <a:srgbClr val="002060"/>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71" name="Google Shape;171;p22"/>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72" name="Google Shape;172;p22"/>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73" name="Google Shape;173;p22"/>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Tone of Writing</a:t>
            </a:r>
            <a:endParaRPr i="0" sz="3200" u="sng" cap="none" strike="noStrike">
              <a:solidFill>
                <a:srgbClr val="002060"/>
              </a:solidFill>
              <a:latin typeface="Gill Sans"/>
              <a:ea typeface="Gill Sans"/>
              <a:cs typeface="Gill Sans"/>
              <a:sym typeface="Gill Sans"/>
            </a:endParaRPr>
          </a:p>
        </p:txBody>
      </p:sp>
      <p:graphicFrame>
        <p:nvGraphicFramePr>
          <p:cNvPr id="174" name="Google Shape;174;p22"/>
          <p:cNvGraphicFramePr/>
          <p:nvPr/>
        </p:nvGraphicFramePr>
        <p:xfrm>
          <a:off x="153987" y="1053041"/>
          <a:ext cx="3000000" cy="3000000"/>
        </p:xfrm>
        <a:graphic>
          <a:graphicData uri="http://schemas.openxmlformats.org/drawingml/2006/table">
            <a:tbl>
              <a:tblPr bandRow="1" firstRow="1">
                <a:noFill/>
                <a:tableStyleId>{79E9CF83-ED2A-4FD0-BC96-B9DB289840EF}</a:tableStyleId>
              </a:tblPr>
              <a:tblGrid>
                <a:gridCol w="3961350"/>
                <a:gridCol w="3961350"/>
                <a:gridCol w="3961350"/>
              </a:tblGrid>
              <a:tr h="3708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 and</a:t>
                      </a:r>
                      <a:r>
                        <a:rPr lang="en-GB" sz="1200" u="none" cap="none" strike="noStrike">
                          <a:latin typeface="Arial"/>
                          <a:ea typeface="Arial"/>
                          <a:cs typeface="Arial"/>
                          <a:sym typeface="Arial"/>
                        </a:rPr>
                        <a:t>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3 and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 and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171450" lvl="0" marL="171450" marR="0" rtl="0" algn="l">
                        <a:lnSpc>
                          <a:spcPct val="150000"/>
                        </a:lnSpc>
                        <a:spcBef>
                          <a:spcPts val="0"/>
                        </a:spcBef>
                        <a:spcAft>
                          <a:spcPts val="0"/>
                        </a:spcAft>
                        <a:buClr>
                          <a:srgbClr val="000000"/>
                        </a:buClr>
                        <a:buSzPts val="1400"/>
                        <a:buFont typeface="Arial"/>
                        <a:buChar char="•"/>
                      </a:pPr>
                      <a:r>
                        <a:rPr lang="en-GB" sz="1400" u="none" cap="none" strike="noStrike">
                          <a:latin typeface="Arial"/>
                          <a:ea typeface="Arial"/>
                          <a:cs typeface="Arial"/>
                          <a:sym typeface="Arial"/>
                        </a:rPr>
                        <a:t>Children</a:t>
                      </a:r>
                      <a:r>
                        <a:rPr lang="en-GB" sz="1400" u="none" cap="none" strike="noStrike">
                          <a:latin typeface="Arial"/>
                          <a:ea typeface="Arial"/>
                          <a:cs typeface="Arial"/>
                          <a:sym typeface="Arial"/>
                        </a:rPr>
                        <a:t> can r</a:t>
                      </a:r>
                      <a:r>
                        <a:rPr lang="en-GB" sz="1400" u="none" cap="none" strike="noStrike">
                          <a:latin typeface="Arial"/>
                          <a:ea typeface="Arial"/>
                          <a:cs typeface="Arial"/>
                          <a:sym typeface="Arial"/>
                        </a:rPr>
                        <a:t>ead aloud what they have written with appropriate intonation to make the meaning clear.</a:t>
                      </a:r>
                      <a:endParaRPr/>
                    </a:p>
                    <a:p>
                      <a:pPr indent="-82550" lvl="0" marL="171450" marR="0" rtl="0" algn="l">
                        <a:lnSpc>
                          <a:spcPct val="15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50000"/>
                        </a:lnSpc>
                        <a:spcBef>
                          <a:spcPts val="0"/>
                        </a:spcBef>
                        <a:spcAft>
                          <a:spcPts val="0"/>
                        </a:spcAft>
                        <a:buClr>
                          <a:srgbClr val="000000"/>
                        </a:buClr>
                        <a:buSzPts val="1400"/>
                        <a:buFont typeface="Arial"/>
                        <a:buChar char="•"/>
                      </a:pPr>
                      <a:r>
                        <a:rPr lang="en-GB" sz="1400" u="none" cap="none" strike="noStrike">
                          <a:latin typeface="Arial"/>
                          <a:ea typeface="Arial"/>
                          <a:cs typeface="Arial"/>
                          <a:sym typeface="Arial"/>
                        </a:rPr>
                        <a:t>Children can read their own writing aloud to a group or the whole class, using appropriate intonation and controlling the tone and volume so that the meaning is clear.</a:t>
                      </a:r>
                      <a:endParaRPr/>
                    </a:p>
                    <a:p>
                      <a:pPr indent="-171450" lvl="0" marL="171450" marR="0" rtl="0" algn="l">
                        <a:lnSpc>
                          <a:spcPct val="150000"/>
                        </a:lnSpc>
                        <a:spcBef>
                          <a:spcPts val="0"/>
                        </a:spcBef>
                        <a:spcAft>
                          <a:spcPts val="0"/>
                        </a:spcAft>
                        <a:buClr>
                          <a:srgbClr val="000000"/>
                        </a:buClr>
                        <a:buSzPts val="1400"/>
                        <a:buFont typeface="Arial"/>
                        <a:buChar char="•"/>
                      </a:pPr>
                      <a:r>
                        <a:rPr lang="en-GB" sz="1400" u="none" cap="none" strike="noStrike">
                          <a:latin typeface="Arial"/>
                          <a:ea typeface="Arial"/>
                          <a:cs typeface="Arial"/>
                          <a:sym typeface="Arial"/>
                        </a:rPr>
                        <a:t>Children are beginning to</a:t>
                      </a:r>
                      <a:r>
                        <a:rPr lang="en-GB" sz="1400" u="none" cap="none" strike="noStrike">
                          <a:latin typeface="Arial"/>
                          <a:ea typeface="Arial"/>
                          <a:cs typeface="Arial"/>
                          <a:sym typeface="Arial"/>
                        </a:rPr>
                        <a:t> write according to the tone of the piece of writing including atmosphere.</a:t>
                      </a:r>
                      <a:endParaRPr sz="14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50000"/>
                        </a:lnSpc>
                        <a:spcBef>
                          <a:spcPts val="0"/>
                        </a:spcBef>
                        <a:spcAft>
                          <a:spcPts val="0"/>
                        </a:spcAft>
                        <a:buClr>
                          <a:srgbClr val="000000"/>
                        </a:buClr>
                        <a:buSzPts val="1400"/>
                        <a:buFont typeface="Arial"/>
                        <a:buChar char="•"/>
                      </a:pPr>
                      <a:r>
                        <a:rPr lang="en-GB" sz="1400" u="none" cap="none" strike="noStrike">
                          <a:latin typeface="Arial"/>
                          <a:ea typeface="Arial"/>
                          <a:cs typeface="Arial"/>
                          <a:sym typeface="Arial"/>
                        </a:rPr>
                        <a:t>Perform their own compositions, using appropriate intonation, volume, and movement so that meaning is clear.</a:t>
                      </a:r>
                      <a:endParaRPr/>
                    </a:p>
                    <a:p>
                      <a:pPr indent="-171450" lvl="0" marL="171450" marR="0" rtl="0" algn="l">
                        <a:lnSpc>
                          <a:spcPct val="150000"/>
                        </a:lnSpc>
                        <a:spcBef>
                          <a:spcPts val="0"/>
                        </a:spcBef>
                        <a:spcAft>
                          <a:spcPts val="0"/>
                        </a:spcAft>
                        <a:buClr>
                          <a:srgbClr val="000000"/>
                        </a:buClr>
                        <a:buSzPts val="1400"/>
                        <a:buFont typeface="Arial"/>
                        <a:buChar char="•"/>
                      </a:pPr>
                      <a:r>
                        <a:rPr lang="en-GB" sz="1400" u="none" cap="none" strike="noStrike">
                          <a:latin typeface="Arial"/>
                          <a:ea typeface="Arial"/>
                          <a:cs typeface="Arial"/>
                          <a:sym typeface="Arial"/>
                        </a:rPr>
                        <a:t>Children can write in an atmospheric</a:t>
                      </a:r>
                      <a:r>
                        <a:rPr lang="en-GB" sz="1400" u="none" cap="none" strike="noStrike">
                          <a:latin typeface="Arial"/>
                          <a:ea typeface="Arial"/>
                          <a:cs typeface="Arial"/>
                          <a:sym typeface="Arial"/>
                        </a:rPr>
                        <a:t> way which is appropriate to the tone of the writing outcome.</a:t>
                      </a:r>
                      <a:endParaRPr sz="1400" u="none" cap="none" strike="noStrike">
                        <a:latin typeface="Arial"/>
                        <a:ea typeface="Arial"/>
                        <a:cs typeface="Arial"/>
                        <a:sym typeface="Arial"/>
                      </a:endParaRPr>
                    </a:p>
                    <a:p>
                      <a:pPr indent="-82550" lvl="0" marL="171450" marR="0" rtl="0" algn="l">
                        <a:lnSpc>
                          <a:spcPct val="15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79" name="Google Shape;179;p23"/>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80" name="Google Shape;180;p23"/>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81" name="Google Shape;181;p23"/>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Spelling and Handwriting</a:t>
            </a:r>
            <a:endParaRPr i="0" sz="3200" u="sng" cap="none" strike="noStrike">
              <a:solidFill>
                <a:srgbClr val="002060"/>
              </a:solidFill>
              <a:latin typeface="Gill Sans"/>
              <a:ea typeface="Gill Sans"/>
              <a:cs typeface="Gill Sans"/>
              <a:sym typeface="Gill Sans"/>
            </a:endParaRPr>
          </a:p>
        </p:txBody>
      </p:sp>
      <p:graphicFrame>
        <p:nvGraphicFramePr>
          <p:cNvPr id="182" name="Google Shape;182;p23"/>
          <p:cNvGraphicFramePr/>
          <p:nvPr/>
        </p:nvGraphicFramePr>
        <p:xfrm>
          <a:off x="153987" y="1053041"/>
          <a:ext cx="3000000" cy="3000000"/>
        </p:xfrm>
        <a:graphic>
          <a:graphicData uri="http://schemas.openxmlformats.org/drawingml/2006/table">
            <a:tbl>
              <a:tblPr bandRow="1" firstRow="1">
                <a:noFill/>
                <a:tableStyleId>{79E9CF83-ED2A-4FD0-BC96-B9DB289840EF}</a:tableStyleId>
              </a:tblPr>
              <a:tblGrid>
                <a:gridCol w="1980675"/>
                <a:gridCol w="1980675"/>
                <a:gridCol w="1980675"/>
                <a:gridCol w="1980675"/>
                <a:gridCol w="1980675"/>
                <a:gridCol w="1980675"/>
              </a:tblGrid>
              <a:tr h="3708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3</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most words containing previously taught phonemes and GPCs accurately.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most Y1 common exception words and days of the week accurately (from English Appendix 1).</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-s and -es to form regular plurals correctly.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the prefix ‘un’.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add the suffixes –ing, -ed, -er and –est to root words (with no change to the root word).</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lower case and capital letters in the correct direction, starting and finishing in the right place.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lower case and capital letters in the correct direction, starting and finishing in the right place with a good level of consistency. </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Segmenting spoken words into phonemes and representing these by graphemes,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Spelling many of these words correctly and making phonically-plausible attempts</a:t>
                      </a:r>
                      <a:r>
                        <a:rPr lang="en-GB" sz="1200" u="none" cap="none" strike="noStrike">
                          <a:latin typeface="Arial"/>
                          <a:ea typeface="Arial"/>
                          <a:cs typeface="Arial"/>
                          <a:sym typeface="Arial"/>
                        </a:rPr>
                        <a:t> a</a:t>
                      </a:r>
                      <a:r>
                        <a:rPr lang="en-GB" sz="1200" u="none" cap="none" strike="noStrike">
                          <a:latin typeface="Arial"/>
                          <a:ea typeface="Arial"/>
                          <a:cs typeface="Arial"/>
                          <a:sym typeface="Arial"/>
                        </a:rPr>
                        <a:t>t others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Spelling many KS1 common exception words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Writing capital letters and digits of the correct size, orientation and relationship</a:t>
                      </a:r>
                      <a:r>
                        <a:rPr lang="en-GB" sz="1200" u="none" cap="none" strike="noStrike">
                          <a:latin typeface="Arial"/>
                          <a:ea typeface="Arial"/>
                          <a:cs typeface="Arial"/>
                          <a:sym typeface="Arial"/>
                        </a:rPr>
                        <a:t> t</a:t>
                      </a:r>
                      <a:r>
                        <a:rPr lang="en-GB" sz="1200" u="none" cap="none" strike="noStrike">
                          <a:latin typeface="Arial"/>
                          <a:ea typeface="Arial"/>
                          <a:cs typeface="Arial"/>
                          <a:sym typeface="Arial"/>
                        </a:rPr>
                        <a:t>o one another and to lower-case 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Using spacing between words that reflects the size of the letters</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many words with prefixes correctly, e.g. irrelevant, autograph, incorrect, disobey, superstar, antisocial.</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a:t>
                      </a:r>
                      <a:r>
                        <a:rPr b="1" lang="en-GB" sz="1200" u="none" cap="none" strike="noStrike">
                          <a:latin typeface="Arial"/>
                          <a:ea typeface="Arial"/>
                          <a:cs typeface="Arial"/>
                          <a:sym typeface="Arial"/>
                        </a:rPr>
                        <a:t>many</a:t>
                      </a:r>
                      <a:r>
                        <a:rPr lang="en-GB" sz="1200" u="none" cap="none" strike="noStrike">
                          <a:latin typeface="Arial"/>
                          <a:ea typeface="Arial"/>
                          <a:cs typeface="Arial"/>
                          <a:sym typeface="Arial"/>
                        </a:rPr>
                        <a:t> words with suffixes correctly, e.g. usually, poisonous, adoration.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a:t>
                      </a:r>
                      <a:r>
                        <a:rPr b="1" lang="en-GB" sz="1200" u="none" cap="none" strike="noStrike">
                          <a:latin typeface="Arial"/>
                          <a:ea typeface="Arial"/>
                          <a:cs typeface="Arial"/>
                          <a:sym typeface="Arial"/>
                        </a:rPr>
                        <a:t>begin</a:t>
                      </a:r>
                      <a:r>
                        <a:rPr lang="en-GB" sz="1200" u="none" cap="none" strike="noStrike">
                          <a:latin typeface="Arial"/>
                          <a:ea typeface="Arial"/>
                          <a:cs typeface="Arial"/>
                          <a:sym typeface="Arial"/>
                        </a:rPr>
                        <a:t> to spell homophones correctly, e.g. which and witch.</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some of the Year 3 and 4 statutory spelling words correctly.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a neat, joined handwriting style with increasing accuracy.</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all words with prefixes correctly, e.g. irrelevant, autograph, incorrect, disobey, superstar, antisocial.</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a:t>
                      </a:r>
                      <a:r>
                        <a:rPr b="1" lang="en-GB" sz="1200" u="none" cap="none" strike="noStrike">
                          <a:latin typeface="Arial"/>
                          <a:ea typeface="Arial"/>
                          <a:cs typeface="Arial"/>
                          <a:sym typeface="Arial"/>
                        </a:rPr>
                        <a:t>all</a:t>
                      </a:r>
                      <a:r>
                        <a:rPr lang="en-GB" sz="1200" u="none" cap="none" strike="noStrike">
                          <a:latin typeface="Arial"/>
                          <a:ea typeface="Arial"/>
                          <a:cs typeface="Arial"/>
                          <a:sym typeface="Arial"/>
                        </a:rPr>
                        <a:t> words with suffixes correctly, e.g. usually, poisonous, adoration.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homophones correctly, e.g. which and witch.</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a:t>
                      </a:r>
                      <a:r>
                        <a:rPr b="1" lang="en-GB" sz="1200" u="none" cap="none" strike="noStrike">
                          <a:latin typeface="Arial"/>
                          <a:ea typeface="Arial"/>
                          <a:cs typeface="Arial"/>
                          <a:sym typeface="Arial"/>
                        </a:rPr>
                        <a:t>all</a:t>
                      </a:r>
                      <a:r>
                        <a:rPr lang="en-GB" sz="1200" u="none" cap="none" strike="noStrike">
                          <a:latin typeface="Arial"/>
                          <a:ea typeface="Arial"/>
                          <a:cs typeface="Arial"/>
                          <a:sym typeface="Arial"/>
                        </a:rPr>
                        <a:t> of the Year 3 and 4 statutory spelling words correctly.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consistently use a neat, joined handwriting style.</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many verb prefixes correctly, e.g. deactivate, overturn, misconduct, etc.</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convert nouns or adjectives into verbs using suffixes, e.g. designate, classify,</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criticise, etc.</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many complex homophones correctly, e.g. affect/effect,</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practice/practise,</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etc.</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many words correctly from the Y5/6 statutory spelling list.</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legibly, fluently and with increasing speed.</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spell correctly most words from the year 5 / year 6 spelling list,* and</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a dictionary to check the spelling of uncommon or more ambitious</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vocabulary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maintain legibility in joined handwriting when writing at speed.</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87" name="Google Shape;187;p24"/>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88" name="Google Shape;188;p24"/>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89" name="Google Shape;189;p24"/>
          <p:cNvSpPr/>
          <p:nvPr/>
        </p:nvSpPr>
        <p:spPr>
          <a:xfrm>
            <a:off x="153988" y="127530"/>
            <a:ext cx="118839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3200" u="sng">
                <a:solidFill>
                  <a:srgbClr val="002060"/>
                </a:solidFill>
                <a:latin typeface="Gill Sans"/>
                <a:ea typeface="Gill Sans"/>
                <a:cs typeface="Gill Sans"/>
                <a:sym typeface="Gill Sans"/>
              </a:rPr>
              <a:t>Handwriting Scheme</a:t>
            </a:r>
            <a:endParaRPr i="0" sz="3200" u="sng" cap="none" strike="noStrike">
              <a:solidFill>
                <a:srgbClr val="002060"/>
              </a:solidFill>
              <a:latin typeface="Gill Sans"/>
              <a:ea typeface="Gill Sans"/>
              <a:cs typeface="Gill Sans"/>
              <a:sym typeface="Gill Sans"/>
            </a:endParaRPr>
          </a:p>
        </p:txBody>
      </p:sp>
      <p:pic>
        <p:nvPicPr>
          <p:cNvPr id="190" name="Google Shape;190;p24"/>
          <p:cNvPicPr preferRelativeResize="0"/>
          <p:nvPr/>
        </p:nvPicPr>
        <p:blipFill>
          <a:blip r:embed="rId4">
            <a:alphaModFix/>
          </a:blip>
          <a:stretch>
            <a:fillRect/>
          </a:stretch>
        </p:blipFill>
        <p:spPr>
          <a:xfrm>
            <a:off x="223225" y="659601"/>
            <a:ext cx="7484926" cy="5051775"/>
          </a:xfrm>
          <a:prstGeom prst="rect">
            <a:avLst/>
          </a:prstGeom>
          <a:noFill/>
          <a:ln>
            <a:noFill/>
          </a:ln>
        </p:spPr>
      </p:pic>
      <p:pic>
        <p:nvPicPr>
          <p:cNvPr id="191" name="Google Shape;191;p24"/>
          <p:cNvPicPr preferRelativeResize="0"/>
          <p:nvPr/>
        </p:nvPicPr>
        <p:blipFill rotWithShape="1">
          <a:blip r:embed="rId5">
            <a:alphaModFix/>
          </a:blip>
          <a:srcRect b="0" l="0" r="0" t="34361"/>
          <a:stretch/>
        </p:blipFill>
        <p:spPr>
          <a:xfrm>
            <a:off x="5081050" y="3544150"/>
            <a:ext cx="6956849" cy="2931826"/>
          </a:xfrm>
          <a:prstGeom prst="rect">
            <a:avLst/>
          </a:prstGeom>
          <a:noFill/>
          <a:ln>
            <a:noFill/>
          </a:ln>
        </p:spPr>
      </p:pic>
      <p:sp>
        <p:nvSpPr>
          <p:cNvPr id="192" name="Google Shape;192;p24"/>
          <p:cNvSpPr txBox="1"/>
          <p:nvPr/>
        </p:nvSpPr>
        <p:spPr>
          <a:xfrm>
            <a:off x="154000" y="6109125"/>
            <a:ext cx="576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6"/>
              </a:rPr>
              <a:t>https://docs.google.com/document/d/1jpMscgahNx7G-nT7Xq6l4-vikMVMQrGVloTYVHxJY7E/edit?usp=sharing</a:t>
            </a:r>
            <a:r>
              <a:rPr lang="en-GB"/>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98" name="Google Shape;198;p2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99" name="Google Shape;199;p25"/>
          <p:cNvPicPr preferRelativeResize="0"/>
          <p:nvPr/>
        </p:nvPicPr>
        <p:blipFill>
          <a:blip r:embed="rId3">
            <a:alphaModFix/>
          </a:blip>
          <a:stretch>
            <a:fillRect/>
          </a:stretch>
        </p:blipFill>
        <p:spPr>
          <a:xfrm>
            <a:off x="187328" y="134203"/>
            <a:ext cx="11513626" cy="6444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3" name="Shape 203"/>
        <p:cNvGrpSpPr/>
        <p:nvPr/>
      </p:nvGrpSpPr>
      <p:grpSpPr>
        <a:xfrm>
          <a:off x="0" y="0"/>
          <a:ext cx="0" cy="0"/>
          <a:chOff x="0" y="0"/>
          <a:chExt cx="0" cy="0"/>
        </a:xfrm>
      </p:grpSpPr>
      <p:sp>
        <p:nvSpPr>
          <p:cNvPr id="204" name="Google Shape;204;p26"/>
          <p:cNvSpPr txBox="1"/>
          <p:nvPr>
            <p:ph type="ctrTitle"/>
          </p:nvPr>
        </p:nvSpPr>
        <p:spPr>
          <a:xfrm>
            <a:off x="1831025" y="151372"/>
            <a:ext cx="8991600" cy="951600"/>
          </a:xfrm>
          <a:prstGeom prst="rect">
            <a:avLst/>
          </a:prstGeom>
        </p:spPr>
        <p:txBody>
          <a:bodyPr anchorCtr="1" anchor="ctr" bIns="182875" lIns="274300" spcFirstLastPara="1" rIns="274300" wrap="square" tIns="182875">
            <a:normAutofit/>
          </a:bodyPr>
          <a:lstStyle/>
          <a:p>
            <a:pPr indent="0" lvl="0" marL="0" rtl="0" algn="ctr">
              <a:spcBef>
                <a:spcPts val="0"/>
              </a:spcBef>
              <a:spcAft>
                <a:spcPts val="0"/>
              </a:spcAft>
              <a:buNone/>
            </a:pPr>
            <a:r>
              <a:rPr lang="en-GB" sz="3500" u="sng">
                <a:solidFill>
                  <a:srgbClr val="002060"/>
                </a:solidFill>
              </a:rPr>
              <a:t>Sequence of handwriting lessons example</a:t>
            </a:r>
            <a:endParaRPr sz="3500" u="sng">
              <a:solidFill>
                <a:srgbClr val="002060"/>
              </a:solidFill>
            </a:endParaRPr>
          </a:p>
        </p:txBody>
      </p:sp>
      <p:pic>
        <p:nvPicPr>
          <p:cNvPr id="205" name="Google Shape;205;p26"/>
          <p:cNvPicPr preferRelativeResize="0"/>
          <p:nvPr/>
        </p:nvPicPr>
        <p:blipFill>
          <a:blip r:embed="rId3">
            <a:alphaModFix/>
          </a:blip>
          <a:stretch>
            <a:fillRect/>
          </a:stretch>
        </p:blipFill>
        <p:spPr>
          <a:xfrm>
            <a:off x="4580338" y="1275222"/>
            <a:ext cx="3900087" cy="5450228"/>
          </a:xfrm>
          <a:prstGeom prst="rect">
            <a:avLst/>
          </a:prstGeom>
          <a:noFill/>
          <a:ln>
            <a:noFill/>
          </a:ln>
        </p:spPr>
      </p:pic>
      <p:sp>
        <p:nvSpPr>
          <p:cNvPr id="206" name="Google Shape;206;p26"/>
          <p:cNvSpPr txBox="1"/>
          <p:nvPr/>
        </p:nvSpPr>
        <p:spPr>
          <a:xfrm>
            <a:off x="704575" y="29056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4"/>
              </a:rPr>
              <a:t>https://docs.google.com/document/d/12fxaMd7BOdJpMNr7DYEJwB4RxmY8W_RLNOeq_A0CXQo/edit?usp=sharing</a:t>
            </a:r>
            <a:r>
              <a:rPr lang="en-GB"/>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p:nvPr/>
        </p:nvSpPr>
        <p:spPr>
          <a:xfrm>
            <a:off x="10311225" y="1362425"/>
            <a:ext cx="1406100" cy="1087200"/>
          </a:xfrm>
          <a:prstGeom prst="roundRect">
            <a:avLst>
              <a:gd fmla="val 16667" name="adj"/>
            </a:avLst>
          </a:prstGeom>
          <a:solidFill>
            <a:srgbClr val="FF33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descr="https://lh5.googleusercontent.com/4PB0eZ_6s9nH63PHA71sAdGBV-cc1smEMJsWyyltf1nk8jyko1ZchcHjkohtrHIjPAElACX8uqg6HCsMBNaL3izcsvRgY6L6-m5JNuHe6Ifu4nSRgApKwjlzP4SKRiCAVy9VfhL3fT7UHe-mS_jZlbkWlPTjJP_j6Gg99e8PjyyTNZV5H1eMBPFnl6oqFare=nw" id="212" name="Google Shape;212;p27"/>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13" name="Google Shape;213;p27"/>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214" name="Google Shape;214;p27"/>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Cycle: </a:t>
            </a:r>
            <a:r>
              <a:rPr lang="en-GB" sz="3200" u="sng">
                <a:solidFill>
                  <a:srgbClr val="002060"/>
                </a:solidFill>
                <a:latin typeface="Gill Sans"/>
                <a:ea typeface="Gill Sans"/>
                <a:cs typeface="Gill Sans"/>
                <a:sym typeface="Gill Sans"/>
              </a:rPr>
              <a:t>Y1(Spring 1)</a:t>
            </a:r>
            <a:r>
              <a:rPr i="0" lang="en-GB" sz="3200" u="sng" cap="none" strike="noStrike">
                <a:solidFill>
                  <a:srgbClr val="002060"/>
                </a:solidFill>
                <a:latin typeface="Gill Sans"/>
                <a:ea typeface="Gill Sans"/>
                <a:cs typeface="Gill Sans"/>
                <a:sym typeface="Gill Sans"/>
              </a:rPr>
              <a:t> – Y6</a:t>
            </a:r>
            <a:endParaRPr i="0" sz="3200" u="sng" cap="none" strike="noStrike">
              <a:solidFill>
                <a:srgbClr val="002060"/>
              </a:solidFill>
              <a:latin typeface="Gill Sans"/>
              <a:ea typeface="Gill Sans"/>
              <a:cs typeface="Gill Sans"/>
              <a:sym typeface="Gill Sans"/>
            </a:endParaRPr>
          </a:p>
        </p:txBody>
      </p:sp>
      <p:grpSp>
        <p:nvGrpSpPr>
          <p:cNvPr id="215" name="Google Shape;215;p27"/>
          <p:cNvGrpSpPr/>
          <p:nvPr/>
        </p:nvGrpSpPr>
        <p:grpSpPr>
          <a:xfrm>
            <a:off x="117150" y="1362497"/>
            <a:ext cx="9515972" cy="1087067"/>
            <a:chOff x="5844" y="369172"/>
            <a:chExt cx="11957743" cy="1087067"/>
          </a:xfrm>
        </p:grpSpPr>
        <p:sp>
          <p:nvSpPr>
            <p:cNvPr id="216" name="Google Shape;216;p27"/>
            <p:cNvSpPr/>
            <p:nvPr/>
          </p:nvSpPr>
          <p:spPr>
            <a:xfrm>
              <a:off x="5844" y="369172"/>
              <a:ext cx="1811779" cy="1087067"/>
            </a:xfrm>
            <a:prstGeom prst="roundRect">
              <a:avLst>
                <a:gd fmla="val 10000" name="adj"/>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txBox="1"/>
            <p:nvPr/>
          </p:nvSpPr>
          <p:spPr>
            <a:xfrm>
              <a:off x="37683" y="401011"/>
              <a:ext cx="1748101" cy="1023389"/>
            </a:xfrm>
            <a:prstGeom prst="rect">
              <a:avLst/>
            </a:prstGeom>
            <a:noFill/>
            <a:ln>
              <a:noFill/>
            </a:ln>
          </p:spPr>
          <p:txBody>
            <a:bodyPr anchorCtr="0" anchor="ctr" bIns="68575" lIns="68575" spcFirstLastPara="1" rIns="68575" wrap="square" tIns="68575">
              <a:noAutofit/>
            </a:bodyPr>
            <a:lstStyle/>
            <a:p>
              <a:pPr indent="0" lvl="0" marL="0" rtl="0" algn="l">
                <a:lnSpc>
                  <a:spcPct val="90000"/>
                </a:lnSpc>
                <a:spcBef>
                  <a:spcPts val="0"/>
                </a:spcBef>
                <a:spcAft>
                  <a:spcPts val="0"/>
                </a:spcAft>
                <a:buNone/>
              </a:pPr>
              <a:r>
                <a:rPr b="1" lang="en-GB" sz="1800" u="sng">
                  <a:solidFill>
                    <a:schemeClr val="lt1"/>
                  </a:solidFill>
                </a:rPr>
                <a:t>Hook</a:t>
              </a:r>
              <a:endParaRPr b="1" i="0" sz="1800" u="sng" cap="none" strike="noStrike">
                <a:solidFill>
                  <a:schemeClr val="lt1"/>
                </a:solidFill>
                <a:latin typeface="Arial"/>
                <a:ea typeface="Arial"/>
                <a:cs typeface="Arial"/>
                <a:sym typeface="Arial"/>
              </a:endParaRPr>
            </a:p>
          </p:txBody>
        </p:sp>
        <p:sp>
          <p:nvSpPr>
            <p:cNvPr id="218" name="Google Shape;218;p27"/>
            <p:cNvSpPr/>
            <p:nvPr/>
          </p:nvSpPr>
          <p:spPr>
            <a:xfrm>
              <a:off x="1998801" y="688045"/>
              <a:ext cx="384097" cy="449321"/>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txBox="1"/>
            <p:nvPr/>
          </p:nvSpPr>
          <p:spPr>
            <a:xfrm>
              <a:off x="1998801" y="777909"/>
              <a:ext cx="268868" cy="2695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800" u="sng" cap="none" strike="noStrike">
                <a:solidFill>
                  <a:schemeClr val="lt1"/>
                </a:solidFill>
                <a:latin typeface="Arial"/>
                <a:ea typeface="Arial"/>
                <a:cs typeface="Arial"/>
                <a:sym typeface="Arial"/>
              </a:endParaRPr>
            </a:p>
          </p:txBody>
        </p:sp>
        <p:sp>
          <p:nvSpPr>
            <p:cNvPr id="220" name="Google Shape;220;p27"/>
            <p:cNvSpPr/>
            <p:nvPr/>
          </p:nvSpPr>
          <p:spPr>
            <a:xfrm>
              <a:off x="2542335" y="369172"/>
              <a:ext cx="1811779" cy="1087067"/>
            </a:xfrm>
            <a:prstGeom prst="roundRect">
              <a:avLst>
                <a:gd fmla="val 10000"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txBox="1"/>
            <p:nvPr/>
          </p:nvSpPr>
          <p:spPr>
            <a:xfrm>
              <a:off x="2574174" y="401011"/>
              <a:ext cx="1748101" cy="102338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n-GB" sz="1800" u="sng">
                  <a:solidFill>
                    <a:schemeClr val="lt1"/>
                  </a:solidFill>
                </a:rPr>
                <a:t>Word Work</a:t>
              </a:r>
              <a:endParaRPr b="1" i="0" sz="1800" u="sng" cap="none" strike="noStrike">
                <a:solidFill>
                  <a:schemeClr val="lt1"/>
                </a:solidFill>
                <a:latin typeface="Arial"/>
                <a:ea typeface="Arial"/>
                <a:cs typeface="Arial"/>
                <a:sym typeface="Arial"/>
              </a:endParaRPr>
            </a:p>
          </p:txBody>
        </p:sp>
        <p:sp>
          <p:nvSpPr>
            <p:cNvPr id="222" name="Google Shape;222;p27"/>
            <p:cNvSpPr/>
            <p:nvPr/>
          </p:nvSpPr>
          <p:spPr>
            <a:xfrm>
              <a:off x="4535292" y="688045"/>
              <a:ext cx="384097" cy="449321"/>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txBox="1"/>
            <p:nvPr/>
          </p:nvSpPr>
          <p:spPr>
            <a:xfrm>
              <a:off x="4535292" y="777909"/>
              <a:ext cx="268868" cy="2695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800" u="sng" cap="none" strike="noStrike">
                <a:solidFill>
                  <a:schemeClr val="lt1"/>
                </a:solidFill>
                <a:latin typeface="Arial"/>
                <a:ea typeface="Arial"/>
                <a:cs typeface="Arial"/>
                <a:sym typeface="Arial"/>
              </a:endParaRPr>
            </a:p>
          </p:txBody>
        </p:sp>
        <p:sp>
          <p:nvSpPr>
            <p:cNvPr id="224" name="Google Shape;224;p27"/>
            <p:cNvSpPr/>
            <p:nvPr/>
          </p:nvSpPr>
          <p:spPr>
            <a:xfrm>
              <a:off x="5078826" y="369172"/>
              <a:ext cx="1811779" cy="1087067"/>
            </a:xfrm>
            <a:prstGeom prst="roundRect">
              <a:avLst>
                <a:gd fmla="val 10000"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txBox="1"/>
            <p:nvPr/>
          </p:nvSpPr>
          <p:spPr>
            <a:xfrm>
              <a:off x="5110665" y="401011"/>
              <a:ext cx="1748101" cy="102338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n-GB" sz="1800" u="sng">
                  <a:solidFill>
                    <a:schemeClr val="lt1"/>
                  </a:solidFill>
                </a:rPr>
                <a:t>Key Skill</a:t>
              </a:r>
              <a:endParaRPr b="1" i="0" sz="1800" u="sng" cap="none" strike="noStrike">
                <a:solidFill>
                  <a:schemeClr val="lt1"/>
                </a:solidFill>
                <a:latin typeface="Arial"/>
                <a:ea typeface="Arial"/>
                <a:cs typeface="Arial"/>
                <a:sym typeface="Arial"/>
              </a:endParaRPr>
            </a:p>
          </p:txBody>
        </p:sp>
        <p:sp>
          <p:nvSpPr>
            <p:cNvPr id="226" name="Google Shape;226;p27"/>
            <p:cNvSpPr/>
            <p:nvPr/>
          </p:nvSpPr>
          <p:spPr>
            <a:xfrm>
              <a:off x="7071783" y="688045"/>
              <a:ext cx="384097" cy="449321"/>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txBox="1"/>
            <p:nvPr/>
          </p:nvSpPr>
          <p:spPr>
            <a:xfrm>
              <a:off x="7071783" y="777909"/>
              <a:ext cx="268868" cy="2695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800" u="sng" cap="none" strike="noStrike">
                <a:solidFill>
                  <a:schemeClr val="lt1"/>
                </a:solidFill>
                <a:latin typeface="Arial"/>
                <a:ea typeface="Arial"/>
                <a:cs typeface="Arial"/>
                <a:sym typeface="Arial"/>
              </a:endParaRPr>
            </a:p>
          </p:txBody>
        </p:sp>
        <p:sp>
          <p:nvSpPr>
            <p:cNvPr id="228" name="Google Shape;228;p27"/>
            <p:cNvSpPr/>
            <p:nvPr/>
          </p:nvSpPr>
          <p:spPr>
            <a:xfrm>
              <a:off x="7615317" y="369172"/>
              <a:ext cx="1811779" cy="1087067"/>
            </a:xfrm>
            <a:prstGeom prst="roundRect">
              <a:avLst>
                <a:gd fmla="val 10000"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txBox="1"/>
            <p:nvPr/>
          </p:nvSpPr>
          <p:spPr>
            <a:xfrm>
              <a:off x="7647156" y="401011"/>
              <a:ext cx="1748101" cy="102338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n-GB" sz="1800" u="sng">
                  <a:solidFill>
                    <a:srgbClr val="002060"/>
                  </a:solidFill>
                </a:rPr>
                <a:t>Planning</a:t>
              </a:r>
              <a:endParaRPr b="1" i="0" sz="1800" u="sng" cap="none" strike="noStrike">
                <a:solidFill>
                  <a:srgbClr val="002060"/>
                </a:solidFill>
                <a:latin typeface="Arial"/>
                <a:ea typeface="Arial"/>
                <a:cs typeface="Arial"/>
                <a:sym typeface="Arial"/>
              </a:endParaRPr>
            </a:p>
          </p:txBody>
        </p:sp>
        <p:sp>
          <p:nvSpPr>
            <p:cNvPr id="230" name="Google Shape;230;p27"/>
            <p:cNvSpPr/>
            <p:nvPr/>
          </p:nvSpPr>
          <p:spPr>
            <a:xfrm>
              <a:off x="9608274" y="688045"/>
              <a:ext cx="384097" cy="449321"/>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txBox="1"/>
            <p:nvPr/>
          </p:nvSpPr>
          <p:spPr>
            <a:xfrm>
              <a:off x="9608274" y="777909"/>
              <a:ext cx="268868" cy="2695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800" u="sng" cap="none" strike="noStrike">
                <a:solidFill>
                  <a:schemeClr val="lt1"/>
                </a:solidFill>
                <a:latin typeface="Arial"/>
                <a:ea typeface="Arial"/>
                <a:cs typeface="Arial"/>
                <a:sym typeface="Arial"/>
              </a:endParaRPr>
            </a:p>
          </p:txBody>
        </p:sp>
        <p:sp>
          <p:nvSpPr>
            <p:cNvPr id="232" name="Google Shape;232;p27"/>
            <p:cNvSpPr/>
            <p:nvPr/>
          </p:nvSpPr>
          <p:spPr>
            <a:xfrm>
              <a:off x="10151808" y="369172"/>
              <a:ext cx="1811779" cy="1087067"/>
            </a:xfrm>
            <a:prstGeom prst="roundRect">
              <a:avLst>
                <a:gd fmla="val 10000" name="adj"/>
              </a:avLst>
            </a:prstGeom>
            <a:solidFill>
              <a:srgbClr val="00B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txBox="1"/>
            <p:nvPr/>
          </p:nvSpPr>
          <p:spPr>
            <a:xfrm>
              <a:off x="10183647" y="401011"/>
              <a:ext cx="1748101" cy="102338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b="1" lang="en-GB" sz="1500" u="sng">
                  <a:solidFill>
                    <a:schemeClr val="lt1"/>
                  </a:solidFill>
                </a:rPr>
                <a:t>Writing, Editing, Proofreading</a:t>
              </a:r>
              <a:endParaRPr b="1" i="0" sz="1500" u="sng" cap="none" strike="noStrike">
                <a:solidFill>
                  <a:schemeClr val="lt1"/>
                </a:solidFill>
                <a:latin typeface="Arial"/>
                <a:ea typeface="Arial"/>
                <a:cs typeface="Arial"/>
                <a:sym typeface="Arial"/>
              </a:endParaRPr>
            </a:p>
          </p:txBody>
        </p:sp>
      </p:grpSp>
      <p:sp>
        <p:nvSpPr>
          <p:cNvPr id="234" name="Google Shape;234;p27"/>
          <p:cNvSpPr/>
          <p:nvPr/>
        </p:nvSpPr>
        <p:spPr>
          <a:xfrm>
            <a:off x="117150" y="2714100"/>
            <a:ext cx="1406100" cy="3978000"/>
          </a:xfrm>
          <a:prstGeom prst="rect">
            <a:avLst/>
          </a:prstGeom>
          <a:solidFill>
            <a:srgbClr val="00B0F0"/>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None/>
            </a:pPr>
            <a:r>
              <a:rPr lang="en-GB" sz="1300">
                <a:solidFill>
                  <a:schemeClr val="lt1"/>
                </a:solidFill>
              </a:rPr>
              <a:t>Pupils are introduced to RAFTs (Reason, Audience, Features, Tone, Spelling) for the genre being taught. </a:t>
            </a:r>
            <a:endParaRPr sz="1300">
              <a:solidFill>
                <a:schemeClr val="lt1"/>
              </a:solidFill>
            </a:endParaRPr>
          </a:p>
          <a:p>
            <a:pPr indent="0" lvl="0" marL="0" rtl="0" algn="ctr">
              <a:spcBef>
                <a:spcPts val="0"/>
              </a:spcBef>
              <a:spcAft>
                <a:spcPts val="0"/>
              </a:spcAft>
              <a:buNone/>
            </a:pPr>
            <a:r>
              <a:rPr lang="en-GB" sz="1300">
                <a:solidFill>
                  <a:schemeClr val="lt1"/>
                </a:solidFill>
              </a:rPr>
              <a:t>They will take part in an immersion activity directly linking to the piece that they will write.</a:t>
            </a:r>
            <a:endParaRPr sz="1300">
              <a:solidFill>
                <a:schemeClr val="lt1"/>
              </a:solidFill>
            </a:endParaRPr>
          </a:p>
        </p:txBody>
      </p:sp>
      <p:sp>
        <p:nvSpPr>
          <p:cNvPr id="235" name="Google Shape;235;p27"/>
          <p:cNvSpPr/>
          <p:nvPr/>
        </p:nvSpPr>
        <p:spPr>
          <a:xfrm>
            <a:off x="2124100" y="2714100"/>
            <a:ext cx="1527300" cy="39780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1300">
                <a:solidFill>
                  <a:schemeClr val="lt1"/>
                </a:solidFill>
              </a:rPr>
              <a:t>Pupils will explore effective </a:t>
            </a:r>
            <a:r>
              <a:rPr lang="en-GB" sz="1300">
                <a:solidFill>
                  <a:schemeClr val="lt1"/>
                </a:solidFill>
              </a:rPr>
              <a:t>vocabulary</a:t>
            </a:r>
            <a:r>
              <a:rPr lang="en-GB" sz="1300">
                <a:solidFill>
                  <a:schemeClr val="lt1"/>
                </a:solidFill>
              </a:rPr>
              <a:t>, effective phrases and </a:t>
            </a:r>
            <a:r>
              <a:rPr lang="en-GB" sz="1300">
                <a:solidFill>
                  <a:schemeClr val="lt1"/>
                </a:solidFill>
              </a:rPr>
              <a:t>statutory</a:t>
            </a:r>
            <a:r>
              <a:rPr lang="en-GB" sz="1300">
                <a:solidFill>
                  <a:schemeClr val="lt1"/>
                </a:solidFill>
              </a:rPr>
              <a:t> spellings linking with the writing piece. These </a:t>
            </a:r>
            <a:r>
              <a:rPr lang="en-GB" sz="1300">
                <a:solidFill>
                  <a:schemeClr val="lt1"/>
                </a:solidFill>
              </a:rPr>
              <a:t>should</a:t>
            </a:r>
            <a:r>
              <a:rPr lang="en-GB" sz="1300">
                <a:solidFill>
                  <a:schemeClr val="lt1"/>
                </a:solidFill>
              </a:rPr>
              <a:t> be immersive and if possible game based to ensure retention of </a:t>
            </a:r>
            <a:r>
              <a:rPr lang="en-GB" sz="1300">
                <a:solidFill>
                  <a:schemeClr val="lt1"/>
                </a:solidFill>
              </a:rPr>
              <a:t>effective</a:t>
            </a:r>
            <a:r>
              <a:rPr lang="en-GB" sz="1300">
                <a:solidFill>
                  <a:schemeClr val="lt1"/>
                </a:solidFill>
              </a:rPr>
              <a:t> vocabulary.</a:t>
            </a:r>
            <a:endParaRPr b="0" i="0" sz="1300" u="none" cap="none" strike="noStrike">
              <a:solidFill>
                <a:schemeClr val="lt1"/>
              </a:solidFill>
              <a:latin typeface="Arial"/>
              <a:ea typeface="Arial"/>
              <a:cs typeface="Arial"/>
              <a:sym typeface="Arial"/>
            </a:endParaRPr>
          </a:p>
        </p:txBody>
      </p:sp>
      <p:sp>
        <p:nvSpPr>
          <p:cNvPr id="236" name="Google Shape;236;p27"/>
          <p:cNvSpPr/>
          <p:nvPr/>
        </p:nvSpPr>
        <p:spPr>
          <a:xfrm>
            <a:off x="4252248" y="2714100"/>
            <a:ext cx="1406100" cy="3978000"/>
          </a:xfrm>
          <a:prstGeom prst="rect">
            <a:avLst/>
          </a:prstGeom>
          <a:solidFill>
            <a:srgbClr val="7030A0"/>
          </a:solidFill>
          <a:ln cap="flat" cmpd="sng" w="2540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1300">
                <a:solidFill>
                  <a:schemeClr val="lt1"/>
                </a:solidFill>
              </a:rPr>
              <a:t>We will teach features that have been taken from the RAFTs. </a:t>
            </a:r>
            <a:r>
              <a:rPr lang="en-GB" sz="1300">
                <a:solidFill>
                  <a:schemeClr val="lt1"/>
                </a:solidFill>
              </a:rPr>
              <a:t>Usually</a:t>
            </a:r>
            <a:r>
              <a:rPr lang="en-GB" sz="1300">
                <a:solidFill>
                  <a:schemeClr val="lt1"/>
                </a:solidFill>
              </a:rPr>
              <a:t> 2 keys kills will be taught (this may be a revisit of an old key skills which is not yet secure) This key skill will be taught within context of the piece being written.</a:t>
            </a:r>
            <a:endParaRPr b="0" i="0" sz="1300" u="none" cap="none" strike="noStrike">
              <a:solidFill>
                <a:schemeClr val="lt1"/>
              </a:solidFill>
              <a:latin typeface="Arial"/>
              <a:ea typeface="Arial"/>
              <a:cs typeface="Arial"/>
              <a:sym typeface="Arial"/>
            </a:endParaRPr>
          </a:p>
        </p:txBody>
      </p:sp>
      <p:sp>
        <p:nvSpPr>
          <p:cNvPr id="237" name="Google Shape;237;p27"/>
          <p:cNvSpPr/>
          <p:nvPr/>
        </p:nvSpPr>
        <p:spPr>
          <a:xfrm>
            <a:off x="6259200" y="2714100"/>
            <a:ext cx="1322100" cy="3978000"/>
          </a:xfrm>
          <a:prstGeom prst="rect">
            <a:avLst/>
          </a:prstGeom>
          <a:solidFill>
            <a:srgbClr val="FFC000"/>
          </a:solidFill>
          <a:ln cap="flat" cmpd="sng" w="25400">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1150">
                <a:solidFill>
                  <a:srgbClr val="002060"/>
                </a:solidFill>
              </a:rPr>
              <a:t>At this stage the teacher will start by model planning a WAGOLL. They will think aloud to model the planning process. The children will then plan their own piece of writing based on this modelled plan. There may be an opportunity for a teacher shared write at this point to model WAGOLL</a:t>
            </a:r>
            <a:r>
              <a:rPr b="0" i="0" lang="en-GB" sz="1150" u="none" cap="none" strike="noStrike">
                <a:solidFill>
                  <a:srgbClr val="002060"/>
                </a:solidFill>
                <a:latin typeface="Arial"/>
                <a:ea typeface="Arial"/>
                <a:cs typeface="Arial"/>
                <a:sym typeface="Arial"/>
              </a:rPr>
              <a:t> </a:t>
            </a:r>
            <a:endParaRPr b="0" i="0" sz="1150" u="none" cap="none" strike="noStrike">
              <a:solidFill>
                <a:srgbClr val="002060"/>
              </a:solidFill>
              <a:latin typeface="Arial"/>
              <a:ea typeface="Arial"/>
              <a:cs typeface="Arial"/>
              <a:sym typeface="Arial"/>
            </a:endParaRPr>
          </a:p>
        </p:txBody>
      </p:sp>
      <p:sp>
        <p:nvSpPr>
          <p:cNvPr id="238" name="Google Shape;238;p27"/>
          <p:cNvSpPr/>
          <p:nvPr/>
        </p:nvSpPr>
        <p:spPr>
          <a:xfrm>
            <a:off x="8291775" y="2714100"/>
            <a:ext cx="1322100" cy="4143900"/>
          </a:xfrm>
          <a:prstGeom prst="rect">
            <a:avLst/>
          </a:prstGeom>
          <a:solidFill>
            <a:srgbClr val="00B050"/>
          </a:solidFill>
          <a:ln cap="flat" cmpd="sng" w="25400">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1150">
                <a:solidFill>
                  <a:schemeClr val="lt1"/>
                </a:solidFill>
              </a:rPr>
              <a:t>The </a:t>
            </a:r>
            <a:r>
              <a:rPr lang="en-GB" sz="1150">
                <a:solidFill>
                  <a:schemeClr val="lt1"/>
                </a:solidFill>
              </a:rPr>
              <a:t>children</a:t>
            </a:r>
            <a:r>
              <a:rPr lang="en-GB" sz="1150">
                <a:solidFill>
                  <a:schemeClr val="lt1"/>
                </a:solidFill>
              </a:rPr>
              <a:t> will independently write from their plan the previous </a:t>
            </a:r>
            <a:r>
              <a:rPr lang="en-GB" sz="1150">
                <a:solidFill>
                  <a:schemeClr val="lt1"/>
                </a:solidFill>
              </a:rPr>
              <a:t>sessions</a:t>
            </a:r>
            <a:r>
              <a:rPr lang="en-GB" sz="1150">
                <a:solidFill>
                  <a:schemeClr val="lt1"/>
                </a:solidFill>
              </a:rPr>
              <a:t>. The children will use an assessment grid to support with their content. This will be self assessed at the end of each session and then teacher assessed. The children will then be </a:t>
            </a:r>
            <a:r>
              <a:rPr lang="en-GB" sz="1150">
                <a:solidFill>
                  <a:schemeClr val="lt1"/>
                </a:solidFill>
              </a:rPr>
              <a:t>given</a:t>
            </a:r>
            <a:r>
              <a:rPr lang="en-GB" sz="1150">
                <a:solidFill>
                  <a:schemeClr val="lt1"/>
                </a:solidFill>
              </a:rPr>
              <a:t> the opportunity to make correction/ </a:t>
            </a:r>
            <a:r>
              <a:rPr lang="en-GB" sz="1150">
                <a:solidFill>
                  <a:schemeClr val="lt1"/>
                </a:solidFill>
              </a:rPr>
              <a:t>enhancements</a:t>
            </a:r>
            <a:r>
              <a:rPr lang="en-GB" sz="1150">
                <a:solidFill>
                  <a:schemeClr val="lt1"/>
                </a:solidFill>
              </a:rPr>
              <a:t> as required.</a:t>
            </a:r>
            <a:endParaRPr b="0" i="0" sz="1150" u="none" cap="none" strike="noStrike">
              <a:solidFill>
                <a:schemeClr val="lt1"/>
              </a:solidFill>
              <a:latin typeface="Arial"/>
              <a:ea typeface="Arial"/>
              <a:cs typeface="Arial"/>
              <a:sym typeface="Arial"/>
            </a:endParaRPr>
          </a:p>
        </p:txBody>
      </p:sp>
      <p:sp>
        <p:nvSpPr>
          <p:cNvPr id="239" name="Google Shape;239;p27"/>
          <p:cNvSpPr txBox="1"/>
          <p:nvPr/>
        </p:nvSpPr>
        <p:spPr>
          <a:xfrm>
            <a:off x="10326221" y="1394386"/>
            <a:ext cx="1391100" cy="10233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b="1" lang="en-GB" sz="1500" u="sng">
                <a:solidFill>
                  <a:schemeClr val="lt1"/>
                </a:solidFill>
              </a:rPr>
              <a:t>Writing, Editing, Proofreading</a:t>
            </a:r>
            <a:endParaRPr b="1" i="0" sz="1500" u="sng" cap="none" strike="noStrike">
              <a:solidFill>
                <a:schemeClr val="lt1"/>
              </a:solidFill>
              <a:latin typeface="Arial"/>
              <a:ea typeface="Arial"/>
              <a:cs typeface="Arial"/>
              <a:sym typeface="Arial"/>
            </a:endParaRPr>
          </a:p>
        </p:txBody>
      </p:sp>
      <p:sp>
        <p:nvSpPr>
          <p:cNvPr id="240" name="Google Shape;240;p27"/>
          <p:cNvSpPr/>
          <p:nvPr/>
        </p:nvSpPr>
        <p:spPr>
          <a:xfrm>
            <a:off x="10324350" y="2714100"/>
            <a:ext cx="1322100" cy="4143900"/>
          </a:xfrm>
          <a:prstGeom prst="rect">
            <a:avLst/>
          </a:prstGeom>
          <a:solidFill>
            <a:srgbClr val="FF3399"/>
          </a:solidFill>
          <a:ln cap="flat" cmpd="sng" w="25400">
            <a:solidFill>
              <a:srgbClr val="FF339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1150">
                <a:solidFill>
                  <a:schemeClr val="lt1"/>
                </a:solidFill>
              </a:rPr>
              <a:t>If </a:t>
            </a:r>
            <a:r>
              <a:rPr lang="en-GB" sz="1150">
                <a:solidFill>
                  <a:schemeClr val="lt1"/>
                </a:solidFill>
              </a:rPr>
              <a:t>appropriate</a:t>
            </a:r>
            <a:r>
              <a:rPr lang="en-GB" sz="1150">
                <a:solidFill>
                  <a:schemeClr val="lt1"/>
                </a:solidFill>
              </a:rPr>
              <a:t> we allow the children to share and celebrate their </a:t>
            </a:r>
            <a:r>
              <a:rPr lang="en-GB" sz="1150">
                <a:solidFill>
                  <a:schemeClr val="lt1"/>
                </a:solidFill>
              </a:rPr>
              <a:t>achievement</a:t>
            </a:r>
            <a:r>
              <a:rPr lang="en-GB" sz="1150">
                <a:solidFill>
                  <a:schemeClr val="lt1"/>
                </a:solidFill>
              </a:rPr>
              <a:t> within their writing. This may be sent to the author, published on the school Twitter feed, instagram etc It may be sent home to parents via a </a:t>
            </a:r>
            <a:r>
              <a:rPr lang="en-GB" sz="1150">
                <a:solidFill>
                  <a:schemeClr val="lt1"/>
                </a:solidFill>
              </a:rPr>
              <a:t>photocopy</a:t>
            </a:r>
            <a:r>
              <a:rPr lang="en-GB" sz="1150">
                <a:solidFill>
                  <a:schemeClr val="lt1"/>
                </a:solidFill>
              </a:rPr>
              <a:t> of a QR code etc.</a:t>
            </a:r>
            <a:endParaRPr b="0" i="0" sz="115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245" name="Google Shape;245;p28"/>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46" name="Google Shape;246;p28"/>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247" name="Google Shape;247;p28"/>
          <p:cNvSpPr/>
          <p:nvPr/>
        </p:nvSpPr>
        <p:spPr>
          <a:xfrm>
            <a:off x="153988" y="127530"/>
            <a:ext cx="1188402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Long Term Plan*</a:t>
            </a:r>
            <a:endParaRPr>
              <a:latin typeface="Gill Sans"/>
              <a:ea typeface="Gill Sans"/>
              <a:cs typeface="Gill Sans"/>
              <a:sym typeface="Gill Sans"/>
            </a:endParaRPr>
          </a:p>
          <a:p>
            <a:pPr indent="0" lvl="0" marL="0" marR="0" rtl="0" algn="ctr">
              <a:lnSpc>
                <a:spcPct val="100000"/>
              </a:lnSpc>
              <a:spcBef>
                <a:spcPts val="0"/>
              </a:spcBef>
              <a:spcAft>
                <a:spcPts val="0"/>
              </a:spcAft>
              <a:buNone/>
            </a:pPr>
            <a:r>
              <a:rPr i="0" lang="en-GB" sz="1600" u="sng" cap="none" strike="noStrike">
                <a:solidFill>
                  <a:srgbClr val="002060"/>
                </a:solidFill>
                <a:latin typeface="Gill Sans"/>
                <a:ea typeface="Gill Sans"/>
                <a:cs typeface="Gill Sans"/>
                <a:sym typeface="Gill Sans"/>
              </a:rPr>
              <a:t>*Content is subject to change depending on the needs of the school and children</a:t>
            </a:r>
            <a:endParaRPr i="0" sz="1600" u="sng" cap="none" strike="noStrike">
              <a:solidFill>
                <a:srgbClr val="002060"/>
              </a:solidFill>
              <a:latin typeface="Gill Sans"/>
              <a:ea typeface="Gill Sans"/>
              <a:cs typeface="Gill Sans"/>
              <a:sym typeface="Gill Sans"/>
            </a:endParaRPr>
          </a:p>
        </p:txBody>
      </p:sp>
      <p:graphicFrame>
        <p:nvGraphicFramePr>
          <p:cNvPr id="248" name="Google Shape;248;p28"/>
          <p:cNvGraphicFramePr/>
          <p:nvPr/>
        </p:nvGraphicFramePr>
        <p:xfrm>
          <a:off x="153988" y="1086057"/>
          <a:ext cx="3000000" cy="3000000"/>
        </p:xfrm>
        <a:graphic>
          <a:graphicData uri="http://schemas.openxmlformats.org/drawingml/2006/table">
            <a:tbl>
              <a:tblPr bandRow="1" firstRow="1">
                <a:noFill/>
                <a:tableStyleId>{79E9CF83-ED2A-4FD0-BC96-B9DB289840EF}</a:tableStyleId>
              </a:tblPr>
              <a:tblGrid>
                <a:gridCol w="1697725"/>
                <a:gridCol w="1697725"/>
                <a:gridCol w="1697725"/>
                <a:gridCol w="1697725"/>
                <a:gridCol w="1697725"/>
                <a:gridCol w="1697725"/>
                <a:gridCol w="1697725"/>
              </a:tblGrid>
              <a:tr h="6232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Autumn 1</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Autumn 2</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Spring 1</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Spring 2</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Summer 1</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solidFill>
                            <a:srgbClr val="002060"/>
                          </a:solidFill>
                          <a:latin typeface="Arial"/>
                          <a:ea typeface="Arial"/>
                          <a:cs typeface="Arial"/>
                          <a:sym typeface="Arial"/>
                        </a:rPr>
                        <a:t>Summer 2</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EYFS</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Description</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Description</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Description</a:t>
                      </a:r>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Reception</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Retell</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Lists</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Labels and Captions</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Description</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Labels and Captions</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Recount</a:t>
                      </a:r>
                      <a:endParaRPr sz="1000" u="none" cap="none" strike="noStrike">
                        <a:solidFill>
                          <a:schemeClr val="dk1"/>
                        </a:solidFill>
                        <a:latin typeface="Arial"/>
                        <a:ea typeface="Arial"/>
                        <a:cs typeface="Arial"/>
                        <a:sym typeface="Arial"/>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1</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u="none" cap="none" strike="noStrike">
                          <a:solidFill>
                            <a:schemeClr val="dk1"/>
                          </a:solidFill>
                        </a:rPr>
                        <a:t>Writing through RWI Scheme</a:t>
                      </a:r>
                      <a:endParaRPr sz="1000" u="none" cap="none" strike="noStrike">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u="none" cap="none" strike="noStrike">
                          <a:solidFill>
                            <a:schemeClr val="dk1"/>
                          </a:solidFill>
                        </a:rPr>
                        <a:t>Writing through RWI Scheme</a:t>
                      </a:r>
                      <a:endParaRPr sz="1000"/>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Instructions</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Recount of visit</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Character</a:t>
                      </a:r>
                      <a:r>
                        <a:rPr lang="en-GB" sz="1000">
                          <a:solidFill>
                            <a:schemeClr val="dk1"/>
                          </a:solidFill>
                        </a:rPr>
                        <a:t> </a:t>
                      </a:r>
                      <a:r>
                        <a:rPr lang="en-GB" sz="1000">
                          <a:solidFill>
                            <a:schemeClr val="dk1"/>
                          </a:solidFill>
                        </a:rPr>
                        <a:t>description</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Setting description</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Letter writing</a:t>
                      </a:r>
                      <a:r>
                        <a:rPr lang="en-GB" sz="1000">
                          <a:solidFill>
                            <a:schemeClr val="dk1"/>
                          </a:solidFill>
                        </a:rPr>
                        <a:t> </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Story Writing </a:t>
                      </a:r>
                      <a:br>
                        <a:rPr lang="en-GB" sz="1000">
                          <a:solidFill>
                            <a:schemeClr val="dk1"/>
                          </a:solidFill>
                        </a:rPr>
                      </a:br>
                      <a:r>
                        <a:rPr lang="en-GB" sz="1000">
                          <a:solidFill>
                            <a:schemeClr val="dk1"/>
                          </a:solidFill>
                        </a:rPr>
                        <a:t>Non- </a:t>
                      </a:r>
                      <a:r>
                        <a:rPr lang="en-GB" sz="1000">
                          <a:solidFill>
                            <a:schemeClr val="dk1"/>
                          </a:solidFill>
                        </a:rPr>
                        <a:t>Chronological</a:t>
                      </a:r>
                      <a:r>
                        <a:rPr lang="en-GB" sz="1000">
                          <a:solidFill>
                            <a:schemeClr val="dk1"/>
                          </a:solidFill>
                        </a:rPr>
                        <a:t> report</a:t>
                      </a:r>
                      <a:endParaRPr sz="1000" u="none" cap="none" strike="noStrike">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Instructions</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50"/>
                        <a:buFont typeface="Arial"/>
                        <a:buNone/>
                      </a:pPr>
                      <a:r>
                        <a:rPr lang="en-GB" sz="1000">
                          <a:solidFill>
                            <a:schemeClr val="dk1"/>
                          </a:solidFill>
                        </a:rPr>
                        <a:t>Poetry writing </a:t>
                      </a:r>
                      <a:endParaRPr sz="1000">
                        <a:solidFill>
                          <a:schemeClr val="dk1"/>
                        </a:solidFill>
                      </a:endParaRPr>
                    </a:p>
                    <a:p>
                      <a:pPr indent="0" lvl="0" marL="0" marR="0" rtl="0" algn="l">
                        <a:lnSpc>
                          <a:spcPct val="100000"/>
                        </a:lnSpc>
                        <a:spcBef>
                          <a:spcPts val="0"/>
                        </a:spcBef>
                        <a:spcAft>
                          <a:spcPts val="0"/>
                        </a:spcAft>
                        <a:buClr>
                          <a:srgbClr val="000000"/>
                        </a:buClr>
                        <a:buSzPts val="1050"/>
                        <a:buFont typeface="Arial"/>
                        <a:buNone/>
                      </a:pPr>
                      <a:r>
                        <a:t/>
                      </a:r>
                      <a:endParaRPr sz="1000">
                        <a:solidFill>
                          <a:schemeClr val="dk1"/>
                        </a:solidFill>
                      </a:endParaRPr>
                    </a:p>
                  </a:txBody>
                  <a:tcPr marT="45725" marB="45725" marR="91450" marL="91450" anchor="ctr"/>
                </a:tc>
              </a:tr>
              <a:tr h="2944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2</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Descriptive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Letter writing (postcards)</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Poetry- Calligram</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Instructions</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Recount of visit </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Non </a:t>
                      </a:r>
                      <a:r>
                        <a:rPr lang="en-GB" sz="1000">
                          <a:solidFill>
                            <a:schemeClr val="dk1"/>
                          </a:solidFill>
                        </a:rPr>
                        <a:t>chronological</a:t>
                      </a:r>
                      <a:r>
                        <a:rPr lang="en-GB" sz="1000">
                          <a:solidFill>
                            <a:schemeClr val="dk1"/>
                          </a:solidFill>
                        </a:rPr>
                        <a:t> report</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Letter writing</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Setting description</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Recount of visit</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Poetry- Acrostic</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Non </a:t>
                      </a:r>
                      <a:r>
                        <a:rPr lang="en-GB" sz="1000">
                          <a:solidFill>
                            <a:schemeClr val="dk1"/>
                          </a:solidFill>
                        </a:rPr>
                        <a:t>Chronological</a:t>
                      </a:r>
                      <a:r>
                        <a:rPr lang="en-GB" sz="1000">
                          <a:solidFill>
                            <a:schemeClr val="dk1"/>
                          </a:solidFill>
                        </a:rPr>
                        <a:t> report</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Character</a:t>
                      </a:r>
                      <a:r>
                        <a:rPr lang="en-GB" sz="1000">
                          <a:solidFill>
                            <a:schemeClr val="dk1"/>
                          </a:solidFill>
                        </a:rPr>
                        <a:t> description </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Instructions</a:t>
                      </a:r>
                      <a:r>
                        <a:rPr lang="en-GB" sz="1000">
                          <a:solidFill>
                            <a:schemeClr val="dk1"/>
                          </a:solidFill>
                        </a:rPr>
                        <a:t> </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Letter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3</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Character</a:t>
                      </a:r>
                      <a:r>
                        <a:rPr lang="en-GB" sz="1000">
                          <a:solidFill>
                            <a:schemeClr val="dk1"/>
                          </a:solidFill>
                        </a:rPr>
                        <a:t> description</a:t>
                      </a:r>
                      <a:endParaRPr sz="1000">
                        <a:solidFill>
                          <a:schemeClr val="dk1"/>
                        </a:solidFill>
                      </a:endParaRPr>
                    </a:p>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Instructions</a:t>
                      </a:r>
                      <a:r>
                        <a:rPr lang="en-GB" sz="1000" u="none" cap="none" strike="noStrike">
                          <a:solidFill>
                            <a:schemeClr val="dk1"/>
                          </a:solidFill>
                          <a:latin typeface="Arial"/>
                          <a:ea typeface="Arial"/>
                          <a:cs typeface="Arial"/>
                          <a:sym typeface="Arial"/>
                        </a:rPr>
                        <a:t> </a:t>
                      </a:r>
                      <a:endParaRPr/>
                    </a:p>
                  </a:txBody>
                  <a:tcPr marT="45725" marB="45725" marR="91450" marL="91450" anchor="ct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a:p>
                    <a:p>
                      <a:pPr indent="0" lvl="0" marL="53339"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Non-Chronological report </a:t>
                      </a:r>
                      <a:endParaRPr/>
                    </a:p>
                  </a:txBody>
                  <a:tcPr marT="45725" marB="45725" marR="91450" marL="91450" anchor="ct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Letter </a:t>
                      </a:r>
                      <a:endParaRPr/>
                    </a:p>
                    <a:p>
                      <a:pPr indent="0" lvl="0" marL="53339"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Instructions </a:t>
                      </a:r>
                      <a:endParaRPr/>
                    </a:p>
                  </a:txBody>
                  <a:tcPr marT="45725" marB="45725" marR="91450" marL="91450" anchor="ct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Setting description</a:t>
                      </a:r>
                      <a:endParaRPr sz="1000">
                        <a:solidFill>
                          <a:schemeClr val="dk1"/>
                        </a:solidFill>
                      </a:endParaRPr>
                    </a:p>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Story </a:t>
                      </a:r>
                      <a:r>
                        <a:rPr lang="en-GB" sz="1000">
                          <a:solidFill>
                            <a:schemeClr val="dk1"/>
                          </a:solidFill>
                        </a:rPr>
                        <a:t>writing</a:t>
                      </a:r>
                      <a:endParaRPr sz="1000">
                        <a:solidFill>
                          <a:schemeClr val="dk1"/>
                        </a:solidFill>
                      </a:endParaRPr>
                    </a:p>
                  </a:txBody>
                  <a:tcPr marT="45725" marB="45725" marR="91450" marL="91450" anchor="ct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Persuasive letter</a:t>
                      </a:r>
                      <a:r>
                        <a:rPr lang="en-GB" sz="1000" u="none" cap="none" strike="noStrike">
                          <a:solidFill>
                            <a:schemeClr val="dk1"/>
                          </a:solidFill>
                          <a:latin typeface="Arial"/>
                          <a:ea typeface="Arial"/>
                          <a:cs typeface="Arial"/>
                          <a:sym typeface="Arial"/>
                        </a:rPr>
                        <a:t> </a:t>
                      </a:r>
                      <a:endParaRPr/>
                    </a:p>
                    <a:p>
                      <a:pPr indent="0" lvl="0" marL="53339"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Non-Chronological report </a:t>
                      </a:r>
                      <a:endParaRPr/>
                    </a:p>
                  </a:txBody>
                  <a:tcPr marT="45725" marB="45725" marR="91450" marL="91450" anchor="ctr"/>
                </a:tc>
                <a:tc>
                  <a:txBody>
                    <a:bodyPr/>
                    <a:lstStyle/>
                    <a:p>
                      <a:pPr indent="0" lvl="0" marL="53339"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Story </a:t>
                      </a:r>
                      <a:endParaRPr sz="1000" u="none" cap="none" strike="noStrike">
                        <a:solidFill>
                          <a:schemeClr val="dk1"/>
                        </a:solidFill>
                        <a:latin typeface="Arial"/>
                        <a:ea typeface="Arial"/>
                        <a:cs typeface="Arial"/>
                        <a:sym typeface="Arial"/>
                      </a:endParaRPr>
                    </a:p>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Poetry</a:t>
                      </a:r>
                      <a:endParaRPr sz="1000">
                        <a:solidFill>
                          <a:schemeClr val="dk1"/>
                        </a:solidFill>
                      </a:endParaRPr>
                    </a:p>
                    <a:p>
                      <a:pPr indent="0" lvl="0" marL="53339" marR="0" rtl="0" algn="ctr">
                        <a:lnSpc>
                          <a:spcPct val="100000"/>
                        </a:lnSpc>
                        <a:spcBef>
                          <a:spcPts val="0"/>
                        </a:spcBef>
                        <a:spcAft>
                          <a:spcPts val="0"/>
                        </a:spcAft>
                        <a:buClr>
                          <a:srgbClr val="000000"/>
                        </a:buClr>
                        <a:buSzPts val="1000"/>
                        <a:buFont typeface="Arial"/>
                        <a:buNone/>
                      </a:pPr>
                      <a:r>
                        <a:rPr lang="en-GB" sz="1000">
                          <a:solidFill>
                            <a:schemeClr val="dk1"/>
                          </a:solidFill>
                        </a:rPr>
                        <a:t>Speech</a:t>
                      </a:r>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4</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DIary</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Setting </a:t>
                      </a:r>
                      <a:r>
                        <a:rPr lang="en-GB" sz="1000">
                          <a:solidFill>
                            <a:schemeClr val="dk1"/>
                          </a:solidFill>
                        </a:rPr>
                        <a:t>description</a:t>
                      </a:r>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Persuasive letter</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Character</a:t>
                      </a:r>
                      <a:r>
                        <a:rPr lang="en-GB" sz="1000">
                          <a:solidFill>
                            <a:schemeClr val="dk1"/>
                          </a:solidFill>
                        </a:rPr>
                        <a:t> description </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Letter</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Non-Chronological Report</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Recount</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Instructions</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Letter</a:t>
                      </a:r>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Arial"/>
                        <a:ea typeface="Arial"/>
                        <a:cs typeface="Arial"/>
                        <a:sym typeface="Arial"/>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5</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Persuasive Text</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Poetry</a:t>
                      </a:r>
                      <a:endParaRPr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Description</a:t>
                      </a:r>
                      <a:r>
                        <a:rPr lang="en-GB" sz="1000">
                          <a:solidFill>
                            <a:schemeClr val="dk1"/>
                          </a:solidFill>
                        </a:rPr>
                        <a:t> </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Diary</a:t>
                      </a:r>
                      <a:endParaRPr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instructions</a:t>
                      </a:r>
                      <a:endParaRPr sz="1000">
                        <a:solidFill>
                          <a:schemeClr val="dk1"/>
                        </a:solidFil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a:t>
                      </a:r>
                      <a:r>
                        <a:rPr lang="en-GB" sz="1000">
                          <a:solidFill>
                            <a:schemeClr val="dk1"/>
                          </a:solidFill>
                        </a:rPr>
                        <a:t>writing</a:t>
                      </a:r>
                      <a:r>
                        <a:rPr lang="en-GB" sz="1000">
                          <a:solidFill>
                            <a:schemeClr val="dk1"/>
                          </a:solidFill>
                        </a:rPr>
                        <a:t> </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Non-Chronological Report</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Letter</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Diary</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Description</a:t>
                      </a:r>
                      <a:r>
                        <a:rPr lang="en-GB" sz="1000">
                          <a:solidFill>
                            <a:schemeClr val="dk1"/>
                          </a:solidFill>
                        </a:rPr>
                        <a:t> </a:t>
                      </a:r>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Persuasive letter</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Story writing</a:t>
                      </a:r>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Arial"/>
                          <a:ea typeface="Arial"/>
                          <a:cs typeface="Arial"/>
                          <a:sym typeface="Arial"/>
                        </a:rPr>
                        <a:t>Instructions</a:t>
                      </a:r>
                      <a:endParaRPr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lang="en-GB" sz="1000">
                          <a:solidFill>
                            <a:schemeClr val="dk1"/>
                          </a:solidFill>
                        </a:rPr>
                        <a:t>Poetry</a:t>
                      </a:r>
                      <a:endParaRPr sz="1000">
                        <a:solidFill>
                          <a:schemeClr val="dk1"/>
                        </a:solidFill>
                      </a:endParaRPr>
                    </a:p>
                  </a:txBody>
                  <a:tcPr marT="45725" marB="45725" marR="91450" marL="91450" anchor="ctr"/>
                </a:tc>
              </a:tr>
              <a:tr h="6232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2060"/>
                          </a:solidFill>
                          <a:latin typeface="Arial"/>
                          <a:ea typeface="Arial"/>
                          <a:cs typeface="Arial"/>
                          <a:sym typeface="Arial"/>
                        </a:rPr>
                        <a:t>Year 6</a:t>
                      </a:r>
                      <a:endParaRPr sz="1400" u="none" cap="none" strike="noStrike">
                        <a:solidFill>
                          <a:srgbClr val="002060"/>
                        </a:solidFill>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000"/>
                        <a:t>Letter</a:t>
                      </a:r>
                      <a:endParaRPr sz="1000"/>
                    </a:p>
                    <a:p>
                      <a:pPr indent="0" lvl="0" marL="0" marR="0" rtl="0" algn="ctr">
                        <a:lnSpc>
                          <a:spcPct val="100000"/>
                        </a:lnSpc>
                        <a:spcBef>
                          <a:spcPts val="0"/>
                        </a:spcBef>
                        <a:spcAft>
                          <a:spcPts val="0"/>
                        </a:spcAft>
                        <a:buNone/>
                      </a:pPr>
                      <a:r>
                        <a:rPr lang="en-GB" sz="1000"/>
                        <a:t>Story writing</a:t>
                      </a:r>
                      <a:endParaRPr/>
                    </a:p>
                    <a:p>
                      <a:pPr indent="0" lvl="0" marL="0" marR="0" rtl="0" algn="ctr">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Diary</a:t>
                      </a:r>
                      <a:r>
                        <a:rPr lang="en-GB" sz="1000" u="none" cap="none" strike="noStrike">
                          <a:latin typeface="Arial"/>
                          <a:ea typeface="Arial"/>
                          <a:cs typeface="Arial"/>
                          <a:sym typeface="Arial"/>
                        </a:rPr>
                        <a:t> </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GB" sz="1000"/>
                        <a:t>Description</a:t>
                      </a:r>
                      <a:endParaRPr sz="1000"/>
                    </a:p>
                    <a:p>
                      <a:pPr indent="0" lvl="0" marL="0" marR="0" rtl="0" algn="ctr">
                        <a:lnSpc>
                          <a:spcPct val="100000"/>
                        </a:lnSpc>
                        <a:spcBef>
                          <a:spcPts val="0"/>
                        </a:spcBef>
                        <a:spcAft>
                          <a:spcPts val="0"/>
                        </a:spcAft>
                        <a:buNone/>
                      </a:pPr>
                      <a:r>
                        <a:rPr lang="en-GB" sz="1000"/>
                        <a:t>Story writing</a:t>
                      </a:r>
                      <a:endParaRPr sz="1000"/>
                    </a:p>
                    <a:p>
                      <a:pPr indent="0" lvl="0" marL="0" marR="0" rtl="0" algn="ctr">
                        <a:lnSpc>
                          <a:spcPct val="100000"/>
                        </a:lnSpc>
                        <a:spcBef>
                          <a:spcPts val="0"/>
                        </a:spcBef>
                        <a:spcAft>
                          <a:spcPts val="0"/>
                        </a:spcAft>
                        <a:buNone/>
                      </a:pPr>
                      <a:r>
                        <a:rPr lang="en-GB" sz="1000"/>
                        <a:t>Recount</a:t>
                      </a:r>
                      <a:r>
                        <a:rPr lang="en-GB" sz="1000" u="none" cap="none" strike="noStrike">
                          <a:latin typeface="Arial"/>
                          <a:ea typeface="Arial"/>
                          <a:cs typeface="Arial"/>
                          <a:sym typeface="Arial"/>
                        </a:rPr>
                        <a:t> </a:t>
                      </a:r>
                      <a:endParaRPr sz="10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lang="en-GB" sz="1000"/>
                        <a:t>Missing Person’s Report</a:t>
                      </a:r>
                      <a:endParaRPr sz="1000"/>
                    </a:p>
                    <a:p>
                      <a:pPr indent="0" lvl="0" marL="0" marR="0" rtl="0" algn="ctr">
                        <a:lnSpc>
                          <a:spcPct val="100000"/>
                        </a:lnSpc>
                        <a:spcBef>
                          <a:spcPts val="0"/>
                        </a:spcBef>
                        <a:spcAft>
                          <a:spcPts val="0"/>
                        </a:spcAft>
                        <a:buNone/>
                      </a:pPr>
                      <a:r>
                        <a:rPr lang="en-GB" sz="1000"/>
                        <a:t>Speech</a:t>
                      </a:r>
                      <a:endParaRPr sz="1000"/>
                    </a:p>
                    <a:p>
                      <a:pPr indent="0" lvl="0" marL="0" marR="0" rtl="0" algn="ctr">
                        <a:lnSpc>
                          <a:spcPct val="100000"/>
                        </a:lnSpc>
                        <a:spcBef>
                          <a:spcPts val="0"/>
                        </a:spcBef>
                        <a:spcAft>
                          <a:spcPts val="0"/>
                        </a:spcAft>
                        <a:buNone/>
                      </a:pPr>
                      <a:r>
                        <a:rPr lang="en-GB" sz="1000"/>
                        <a:t>Non-chron report</a:t>
                      </a:r>
                      <a:endParaRPr sz="1000"/>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a:t>Letter</a:t>
                      </a:r>
                      <a:endParaRPr sz="1000"/>
                    </a:p>
                    <a:p>
                      <a:pPr indent="0" lvl="0" marL="0" marR="0" rtl="0" algn="ctr">
                        <a:lnSpc>
                          <a:spcPct val="100000"/>
                        </a:lnSpc>
                        <a:spcBef>
                          <a:spcPts val="0"/>
                        </a:spcBef>
                        <a:spcAft>
                          <a:spcPts val="0"/>
                        </a:spcAft>
                        <a:buClr>
                          <a:srgbClr val="000000"/>
                        </a:buClr>
                        <a:buSzPts val="1000"/>
                        <a:buFont typeface="Arial"/>
                        <a:buNone/>
                      </a:pPr>
                      <a:r>
                        <a:rPr lang="en-GB" sz="1000"/>
                        <a:t>Story</a:t>
                      </a:r>
                      <a:endParaRPr sz="1000"/>
                    </a:p>
                    <a:p>
                      <a:pPr indent="0" lvl="0" marL="0" marR="0" rtl="0" algn="ctr">
                        <a:lnSpc>
                          <a:spcPct val="100000"/>
                        </a:lnSpc>
                        <a:spcBef>
                          <a:spcPts val="0"/>
                        </a:spcBef>
                        <a:spcAft>
                          <a:spcPts val="0"/>
                        </a:spcAft>
                        <a:buClr>
                          <a:srgbClr val="000000"/>
                        </a:buClr>
                        <a:buSzPts val="1000"/>
                        <a:buFont typeface="Arial"/>
                        <a:buNone/>
                      </a:pPr>
                      <a:r>
                        <a:rPr lang="en-GB" sz="1000"/>
                        <a:t>Description </a:t>
                      </a:r>
                      <a:endParaRPr sz="1000"/>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Consolidation of punctuation and grammar skills</a:t>
                      </a:r>
                      <a:r>
                        <a:rPr lang="en-GB" sz="1000" u="none" cap="none" strike="noStrike">
                          <a:latin typeface="Arial"/>
                          <a:ea typeface="Arial"/>
                          <a:cs typeface="Arial"/>
                          <a:sym typeface="Arial"/>
                        </a:rPr>
                        <a:t> </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GB" sz="1000"/>
                        <a:t>letter</a:t>
                      </a:r>
                      <a:endParaRPr/>
                    </a:p>
                    <a:p>
                      <a:pPr indent="0" lvl="0" marL="0" marR="0" rtl="0" algn="ctr">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Descr</a:t>
                      </a:r>
                      <a:r>
                        <a:rPr lang="en-GB" sz="1000"/>
                        <a:t>iption</a:t>
                      </a:r>
                      <a:endParaRPr sz="1000"/>
                    </a:p>
                    <a:p>
                      <a:pPr indent="0" lvl="0" marL="0" marR="0" rtl="0" algn="ctr">
                        <a:lnSpc>
                          <a:spcPct val="100000"/>
                        </a:lnSpc>
                        <a:spcBef>
                          <a:spcPts val="0"/>
                        </a:spcBef>
                        <a:spcAft>
                          <a:spcPts val="0"/>
                        </a:spcAft>
                        <a:buNone/>
                      </a:pPr>
                      <a:r>
                        <a:rPr lang="en-GB" sz="1000"/>
                        <a:t>Debate</a:t>
                      </a:r>
                      <a:endParaRPr sz="1000"/>
                    </a:p>
                  </a:txBody>
                  <a:tcPr marT="45725" marB="45725" marR="91450" marL="91450"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u="sng">
                <a:solidFill>
                  <a:srgbClr val="002060"/>
                </a:solidFill>
                <a:latin typeface="Gill Sans"/>
                <a:ea typeface="Gill Sans"/>
                <a:cs typeface="Gill Sans"/>
                <a:sym typeface="Gill Sans"/>
              </a:rPr>
              <a:t>Genre Coverage</a:t>
            </a:r>
            <a:endParaRPr u="sng">
              <a:solidFill>
                <a:srgbClr val="002060"/>
              </a:solidFill>
              <a:latin typeface="Gill Sans"/>
              <a:ea typeface="Gill Sans"/>
              <a:cs typeface="Gill Sans"/>
              <a:sym typeface="Gill Sans"/>
            </a:endParaRPr>
          </a:p>
        </p:txBody>
      </p:sp>
      <p:sp>
        <p:nvSpPr>
          <p:cNvPr id="254" name="Google Shape;254;p2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latin typeface="Gill Sans"/>
                <a:ea typeface="Gill Sans"/>
                <a:cs typeface="Gill Sans"/>
                <a:sym typeface="Gill Sans"/>
              </a:rPr>
              <a:t>Working as a team, we have created a genre coverage document which ensures that we have breadth of coverage of a range of genres over the course of the academic year. We strive to ensure that we are able to teach specific skills </a:t>
            </a:r>
            <a:r>
              <a:rPr lang="en-GB">
                <a:latin typeface="Gill Sans"/>
                <a:ea typeface="Gill Sans"/>
                <a:cs typeface="Gill Sans"/>
                <a:sym typeface="Gill Sans"/>
              </a:rPr>
              <a:t>within</a:t>
            </a:r>
            <a:r>
              <a:rPr lang="en-GB">
                <a:latin typeface="Gill Sans"/>
                <a:ea typeface="Gill Sans"/>
                <a:cs typeface="Gill Sans"/>
                <a:sym typeface="Gill Sans"/>
              </a:rPr>
              <a:t> the </a:t>
            </a:r>
            <a:r>
              <a:rPr lang="en-GB">
                <a:latin typeface="Gill Sans"/>
                <a:ea typeface="Gill Sans"/>
                <a:cs typeface="Gill Sans"/>
                <a:sym typeface="Gill Sans"/>
              </a:rPr>
              <a:t>early</a:t>
            </a:r>
            <a:r>
              <a:rPr lang="en-GB">
                <a:latin typeface="Gill Sans"/>
                <a:ea typeface="Gill Sans"/>
                <a:cs typeface="Gill Sans"/>
                <a:sym typeface="Gill Sans"/>
              </a:rPr>
              <a:t> stages of the year and then allowing the children to work more independently as the year progresses. This allows us to make accurate assessments and judgements as the children are exposed to the genres multiple times during the year.</a:t>
            </a:r>
            <a:endParaRPr>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255" name="Google Shape;255;p29"/>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56" name="Google Shape;256;p29"/>
          <p:cNvPicPr preferRelativeResize="0"/>
          <p:nvPr/>
        </p:nvPicPr>
        <p:blipFill rotWithShape="1">
          <a:blip r:embed="rId3">
            <a:alphaModFix/>
          </a:blip>
          <a:srcRect b="0" l="0" r="0" t="0"/>
          <a:stretch/>
        </p:blipFill>
        <p:spPr>
          <a:xfrm>
            <a:off x="11178450" y="0"/>
            <a:ext cx="819150" cy="839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1 Genre Coverage</a:t>
            </a:r>
            <a:endParaRPr>
              <a:latin typeface="Gill Sans"/>
              <a:ea typeface="Gill Sans"/>
              <a:cs typeface="Gill Sans"/>
              <a:sym typeface="Gill Sans"/>
            </a:endParaRPr>
          </a:p>
        </p:txBody>
      </p:sp>
      <p:sp>
        <p:nvSpPr>
          <p:cNvPr id="262" name="Google Shape;262;p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63" name="Google Shape;263;p30"/>
          <p:cNvPicPr preferRelativeResize="0"/>
          <p:nvPr/>
        </p:nvPicPr>
        <p:blipFill>
          <a:blip r:embed="rId3">
            <a:alphaModFix/>
          </a:blip>
          <a:stretch>
            <a:fillRect/>
          </a:stretch>
        </p:blipFill>
        <p:spPr>
          <a:xfrm>
            <a:off x="952500" y="1987122"/>
            <a:ext cx="10287000" cy="4294625"/>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64" name="Google Shape;264;p30"/>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65" name="Google Shape;265;p30"/>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2 Genre Coverage</a:t>
            </a:r>
            <a:endParaRPr>
              <a:latin typeface="Gill Sans"/>
              <a:ea typeface="Gill Sans"/>
              <a:cs typeface="Gill Sans"/>
              <a:sym typeface="Gill Sans"/>
            </a:endParaRPr>
          </a:p>
        </p:txBody>
      </p:sp>
      <p:sp>
        <p:nvSpPr>
          <p:cNvPr id="271" name="Google Shape;271;p3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72" name="Google Shape;272;p31"/>
          <p:cNvPicPr preferRelativeResize="0"/>
          <p:nvPr/>
        </p:nvPicPr>
        <p:blipFill>
          <a:blip r:embed="rId3">
            <a:alphaModFix/>
          </a:blip>
          <a:stretch>
            <a:fillRect/>
          </a:stretch>
        </p:blipFill>
        <p:spPr>
          <a:xfrm>
            <a:off x="900125" y="1614250"/>
            <a:ext cx="10391775" cy="4424600"/>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73" name="Google Shape;273;p31"/>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74" name="Google Shape;274;p31"/>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latin typeface="Gill Sans"/>
                <a:ea typeface="Gill Sans"/>
                <a:cs typeface="Gill Sans"/>
                <a:sym typeface="Gill Sans"/>
              </a:rPr>
              <a:t>Contents Page</a:t>
            </a:r>
            <a:endParaRPr b="1" sz="5000" u="sng">
              <a:latin typeface="Gill Sans"/>
              <a:ea typeface="Gill Sans"/>
              <a:cs typeface="Gill Sans"/>
              <a:sym typeface="Gill Sans"/>
            </a:endParaRPr>
          </a:p>
        </p:txBody>
      </p:sp>
      <p:sp>
        <p:nvSpPr>
          <p:cNvPr id="94" name="Google Shape;94;p14"/>
          <p:cNvSpPr txBox="1"/>
          <p:nvPr>
            <p:ph idx="1" type="body"/>
          </p:nvPr>
        </p:nvSpPr>
        <p:spPr>
          <a:xfrm>
            <a:off x="838200" y="1825625"/>
            <a:ext cx="5808300" cy="4662600"/>
          </a:xfrm>
          <a:prstGeom prst="rect">
            <a:avLst/>
          </a:prstGeom>
        </p:spPr>
        <p:txBody>
          <a:bodyPr anchorCtr="0" anchor="t" bIns="45700" lIns="91425" spcFirstLastPara="1" rIns="91425" wrap="square" tIns="45700">
            <a:noAutofit/>
          </a:bodyPr>
          <a:lstStyle/>
          <a:p>
            <a:pPr indent="-304800" lvl="0" marL="457200" rtl="0" algn="l">
              <a:spcBef>
                <a:spcPts val="1000"/>
              </a:spcBef>
              <a:spcAft>
                <a:spcPts val="0"/>
              </a:spcAft>
              <a:buSzPts val="1200"/>
              <a:buFont typeface="Gill Sans"/>
              <a:buAutoNum type="arabicPeriod"/>
            </a:pPr>
            <a:r>
              <a:rPr lang="en-GB" sz="2200" u="sng">
                <a:solidFill>
                  <a:schemeClr val="hlink"/>
                </a:solidFill>
                <a:latin typeface="Gill Sans"/>
                <a:ea typeface="Gill Sans"/>
                <a:cs typeface="Gill Sans"/>
                <a:sym typeface="Gill Sans"/>
                <a:hlinkClick action="ppaction://hlinksldjump" r:id="rId3"/>
              </a:rPr>
              <a:t>Writing, Intent, implementation, impact statements</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4"/>
              </a:rPr>
              <a:t>Writing threshold concepts </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5"/>
              </a:rPr>
              <a:t>Writing Progression- spoken Language</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6"/>
              </a:rPr>
              <a:t>Writing Progression- Reason for writing</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7"/>
              </a:rPr>
              <a:t>Writing Progression- Audience</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8"/>
              </a:rPr>
              <a:t>Writing Progression- </a:t>
            </a:r>
            <a:r>
              <a:rPr lang="en-GB" sz="2200" u="sng">
                <a:solidFill>
                  <a:schemeClr val="hlink"/>
                </a:solidFill>
                <a:latin typeface="Gill Sans"/>
                <a:ea typeface="Gill Sans"/>
                <a:cs typeface="Gill Sans"/>
                <a:sym typeface="Gill Sans"/>
                <a:hlinkClick action="ppaction://hlinksldjump" r:id="rId9"/>
              </a:rPr>
              <a:t>Features</a:t>
            </a:r>
            <a:r>
              <a:rPr lang="en-GB" sz="2200" u="sng">
                <a:solidFill>
                  <a:schemeClr val="hlink"/>
                </a:solidFill>
                <a:latin typeface="Gill Sans"/>
                <a:ea typeface="Gill Sans"/>
                <a:cs typeface="Gill Sans"/>
                <a:sym typeface="Gill Sans"/>
                <a:hlinkClick action="ppaction://hlinksldjump" r:id="rId10"/>
              </a:rPr>
              <a:t> of writing (part 1)</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11"/>
              </a:rPr>
              <a:t>Writing Progression- Features of writing (part 2)</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12"/>
              </a:rPr>
              <a:t>Writing Progression- Tone</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13"/>
              </a:rPr>
              <a:t>Writing Progression- Spelling and Handwriting  </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14"/>
              </a:rPr>
              <a:t>Writing Cycle</a:t>
            </a:r>
            <a:endParaRPr sz="2200">
              <a:latin typeface="Gill Sans"/>
              <a:ea typeface="Gill Sans"/>
              <a:cs typeface="Gill Sans"/>
              <a:sym typeface="Gill Sans"/>
            </a:endParaRPr>
          </a:p>
          <a:p>
            <a:pPr indent="-368300" lvl="0" marL="457200" rtl="0" algn="l">
              <a:spcBef>
                <a:spcPts val="0"/>
              </a:spcBef>
              <a:spcAft>
                <a:spcPts val="0"/>
              </a:spcAft>
              <a:buSzPts val="2200"/>
              <a:buFont typeface="Gill Sans"/>
              <a:buAutoNum type="arabicPeriod"/>
            </a:pPr>
            <a:r>
              <a:rPr lang="en-GB" sz="2200" u="sng">
                <a:solidFill>
                  <a:schemeClr val="hlink"/>
                </a:solidFill>
                <a:latin typeface="Gill Sans"/>
                <a:ea typeface="Gill Sans"/>
                <a:cs typeface="Gill Sans"/>
                <a:sym typeface="Gill Sans"/>
                <a:hlinkClick action="ppaction://hlinksldjump" r:id="rId15"/>
              </a:rPr>
              <a:t>Long term Plan</a:t>
            </a:r>
            <a:endParaRPr sz="2200">
              <a:latin typeface="Gill Sans"/>
              <a:ea typeface="Gill Sans"/>
              <a:cs typeface="Gill Sans"/>
              <a:sym typeface="Gill Sans"/>
            </a:endParaRPr>
          </a:p>
        </p:txBody>
      </p:sp>
      <p:sp>
        <p:nvSpPr>
          <p:cNvPr id="95" name="Google Shape;95;p14"/>
          <p:cNvSpPr txBox="1"/>
          <p:nvPr>
            <p:ph idx="1" type="body"/>
          </p:nvPr>
        </p:nvSpPr>
        <p:spPr>
          <a:xfrm>
            <a:off x="7582250" y="1825625"/>
            <a:ext cx="3464400" cy="466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200" u="sng">
                <a:solidFill>
                  <a:schemeClr val="hlink"/>
                </a:solidFill>
                <a:hlinkClick action="ppaction://hlinksldjump" r:id="rId16"/>
              </a:rPr>
              <a:t>12. Handwriting Scheme</a:t>
            </a:r>
            <a:endParaRPr sz="2200">
              <a:solidFill>
                <a:srgbClr val="002060"/>
              </a:solidFill>
            </a:endParaRPr>
          </a:p>
          <a:p>
            <a:pPr indent="0" lvl="0" marL="0" rtl="0" algn="l">
              <a:spcBef>
                <a:spcPts val="1000"/>
              </a:spcBef>
              <a:spcAft>
                <a:spcPts val="0"/>
              </a:spcAft>
              <a:buNone/>
            </a:pPr>
            <a:r>
              <a:rPr lang="en-GB" sz="2200" u="sng">
                <a:solidFill>
                  <a:schemeClr val="hlink"/>
                </a:solidFill>
                <a:latin typeface="Gill Sans"/>
                <a:ea typeface="Gill Sans"/>
                <a:cs typeface="Gill Sans"/>
                <a:sym typeface="Gill Sans"/>
                <a:hlinkClick action="ppaction://hlinksldjump" r:id="rId17"/>
              </a:rPr>
              <a:t>13. Genre Coverage </a:t>
            </a:r>
            <a:endParaRPr sz="2200">
              <a:latin typeface="Gill Sans"/>
              <a:ea typeface="Gill Sans"/>
              <a:cs typeface="Gill Sans"/>
              <a:sym typeface="Gill Sans"/>
            </a:endParaRPr>
          </a:p>
          <a:p>
            <a:pPr indent="0" lvl="0" marL="0" rtl="0" algn="l">
              <a:spcBef>
                <a:spcPts val="1000"/>
              </a:spcBef>
              <a:spcAft>
                <a:spcPts val="0"/>
              </a:spcAft>
              <a:buNone/>
            </a:pPr>
            <a:r>
              <a:rPr lang="en-GB" sz="2200" u="sng">
                <a:solidFill>
                  <a:schemeClr val="hlink"/>
                </a:solidFill>
                <a:latin typeface="Gill Sans"/>
                <a:ea typeface="Gill Sans"/>
                <a:cs typeface="Gill Sans"/>
                <a:sym typeface="Gill Sans"/>
                <a:hlinkClick action="ppaction://hlinksldjump" r:id="rId18"/>
              </a:rPr>
              <a:t>14. RAFT</a:t>
            </a:r>
            <a:endParaRPr sz="2200">
              <a:latin typeface="Gill Sans"/>
              <a:ea typeface="Gill Sans"/>
              <a:cs typeface="Gill Sans"/>
              <a:sym typeface="Gill Sans"/>
            </a:endParaRPr>
          </a:p>
          <a:p>
            <a:pPr indent="0" lvl="0" marL="0" rtl="0" algn="l">
              <a:spcBef>
                <a:spcPts val="1000"/>
              </a:spcBef>
              <a:spcAft>
                <a:spcPts val="0"/>
              </a:spcAft>
              <a:buNone/>
            </a:pPr>
            <a:r>
              <a:rPr lang="en-GB" sz="2200" u="sng">
                <a:solidFill>
                  <a:schemeClr val="hlink"/>
                </a:solidFill>
                <a:latin typeface="Gill Sans"/>
                <a:ea typeface="Gill Sans"/>
                <a:cs typeface="Gill Sans"/>
                <a:sym typeface="Gill Sans"/>
                <a:hlinkClick action="ppaction://hlinksldjump" r:id="rId19"/>
              </a:rPr>
              <a:t>15. Cover Sheets</a:t>
            </a:r>
            <a:endParaRPr sz="2200">
              <a:latin typeface="Gill Sans"/>
              <a:ea typeface="Gill Sans"/>
              <a:cs typeface="Gill Sans"/>
              <a:sym typeface="Gill Sans"/>
            </a:endParaRPr>
          </a:p>
          <a:p>
            <a:pPr indent="0" lvl="0" marL="0" rtl="0" algn="l">
              <a:spcBef>
                <a:spcPts val="1000"/>
              </a:spcBef>
              <a:spcAft>
                <a:spcPts val="0"/>
              </a:spcAft>
              <a:buNone/>
            </a:pPr>
            <a:r>
              <a:rPr lang="en-GB" sz="2200" u="sng">
                <a:solidFill>
                  <a:schemeClr val="hlink"/>
                </a:solidFill>
                <a:latin typeface="Gill Sans"/>
                <a:ea typeface="Gill Sans"/>
                <a:cs typeface="Gill Sans"/>
                <a:sym typeface="Gill Sans"/>
                <a:hlinkClick action="ppaction://hlinksldjump" r:id="rId20"/>
              </a:rPr>
              <a:t>16. Non- Negotiables </a:t>
            </a:r>
            <a:endParaRPr sz="2200">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96" name="Google Shape;96;p14"/>
          <p:cNvPicPr preferRelativeResize="0"/>
          <p:nvPr/>
        </p:nvPicPr>
        <p:blipFill rotWithShape="1">
          <a:blip r:embed="rId21">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97" name="Google Shape;97;p14"/>
          <p:cNvPicPr preferRelativeResize="0"/>
          <p:nvPr/>
        </p:nvPicPr>
        <p:blipFill rotWithShape="1">
          <a:blip r:embed="rId21">
            <a:alphaModFix/>
          </a:blip>
          <a:srcRect b="0" l="0" r="0" t="0"/>
          <a:stretch/>
        </p:blipFill>
        <p:spPr>
          <a:xfrm>
            <a:off x="11372850" y="0"/>
            <a:ext cx="819150" cy="8398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3 Genre Coverage</a:t>
            </a:r>
            <a:endParaRPr>
              <a:latin typeface="Gill Sans"/>
              <a:ea typeface="Gill Sans"/>
              <a:cs typeface="Gill Sans"/>
              <a:sym typeface="Gill Sans"/>
            </a:endParaRPr>
          </a:p>
        </p:txBody>
      </p:sp>
      <p:sp>
        <p:nvSpPr>
          <p:cNvPr id="280" name="Google Shape;280;p3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81" name="Google Shape;281;p32"/>
          <p:cNvPicPr preferRelativeResize="0"/>
          <p:nvPr/>
        </p:nvPicPr>
        <p:blipFill>
          <a:blip r:embed="rId3">
            <a:alphaModFix/>
          </a:blip>
          <a:stretch>
            <a:fillRect/>
          </a:stretch>
        </p:blipFill>
        <p:spPr>
          <a:xfrm>
            <a:off x="419100" y="1572025"/>
            <a:ext cx="11353800" cy="5285975"/>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82" name="Google Shape;282;p32"/>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83" name="Google Shape;283;p32"/>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4 Genre Coverage</a:t>
            </a:r>
            <a:endParaRPr>
              <a:latin typeface="Gill Sans"/>
              <a:ea typeface="Gill Sans"/>
              <a:cs typeface="Gill Sans"/>
              <a:sym typeface="Gill Sans"/>
            </a:endParaRPr>
          </a:p>
        </p:txBody>
      </p:sp>
      <p:sp>
        <p:nvSpPr>
          <p:cNvPr id="289" name="Google Shape;289;p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90" name="Google Shape;290;p33"/>
          <p:cNvPicPr preferRelativeResize="0"/>
          <p:nvPr/>
        </p:nvPicPr>
        <p:blipFill>
          <a:blip r:embed="rId3">
            <a:alphaModFix/>
          </a:blip>
          <a:stretch>
            <a:fillRect/>
          </a:stretch>
        </p:blipFill>
        <p:spPr>
          <a:xfrm>
            <a:off x="333375" y="1409700"/>
            <a:ext cx="11525250" cy="5448300"/>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91" name="Google Shape;291;p33"/>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292" name="Google Shape;292;p33"/>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5 Genre Coverage</a:t>
            </a:r>
            <a:endParaRPr>
              <a:latin typeface="Gill Sans"/>
              <a:ea typeface="Gill Sans"/>
              <a:cs typeface="Gill Sans"/>
              <a:sym typeface="Gill Sans"/>
            </a:endParaRPr>
          </a:p>
        </p:txBody>
      </p:sp>
      <p:sp>
        <p:nvSpPr>
          <p:cNvPr id="298" name="Google Shape;298;p3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99" name="Google Shape;299;p34"/>
          <p:cNvPicPr preferRelativeResize="0"/>
          <p:nvPr/>
        </p:nvPicPr>
        <p:blipFill>
          <a:blip r:embed="rId3">
            <a:alphaModFix/>
          </a:blip>
          <a:stretch>
            <a:fillRect/>
          </a:stretch>
        </p:blipFill>
        <p:spPr>
          <a:xfrm>
            <a:off x="361950" y="1337150"/>
            <a:ext cx="11468100" cy="5520850"/>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00" name="Google Shape;300;p34"/>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01" name="Google Shape;301;p34"/>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838200" y="1681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Gill Sans"/>
                <a:ea typeface="Gill Sans"/>
                <a:cs typeface="Gill Sans"/>
                <a:sym typeface="Gill Sans"/>
              </a:rPr>
              <a:t>Year 6 Genre Coverage</a:t>
            </a:r>
            <a:endParaRPr>
              <a:latin typeface="Gill Sans"/>
              <a:ea typeface="Gill Sans"/>
              <a:cs typeface="Gill Sans"/>
              <a:sym typeface="Gill Sans"/>
            </a:endParaRPr>
          </a:p>
        </p:txBody>
      </p:sp>
      <p:pic>
        <p:nvPicPr>
          <p:cNvPr id="307" name="Google Shape;307;p35"/>
          <p:cNvPicPr preferRelativeResize="0"/>
          <p:nvPr/>
        </p:nvPicPr>
        <p:blipFill>
          <a:blip r:embed="rId3">
            <a:alphaModFix/>
          </a:blip>
          <a:stretch>
            <a:fillRect/>
          </a:stretch>
        </p:blipFill>
        <p:spPr>
          <a:xfrm>
            <a:off x="313550" y="1227375"/>
            <a:ext cx="11330224" cy="5416525"/>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08" name="Google Shape;308;p35"/>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09" name="Google Shape;309;p35"/>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u="sng">
                <a:solidFill>
                  <a:srgbClr val="002060"/>
                </a:solidFill>
                <a:latin typeface="Gill Sans"/>
                <a:ea typeface="Gill Sans"/>
                <a:cs typeface="Gill Sans"/>
                <a:sym typeface="Gill Sans"/>
              </a:rPr>
              <a:t>RAFT</a:t>
            </a:r>
            <a:endParaRPr b="1" u="sng">
              <a:solidFill>
                <a:srgbClr val="002060"/>
              </a:solidFill>
              <a:latin typeface="Gill Sans"/>
              <a:ea typeface="Gill Sans"/>
              <a:cs typeface="Gill Sans"/>
              <a:sym typeface="Gill Sans"/>
            </a:endParaRPr>
          </a:p>
          <a:p>
            <a:pPr indent="0" lvl="0" marL="0" rtl="0" algn="l">
              <a:spcBef>
                <a:spcPts val="0"/>
              </a:spcBef>
              <a:spcAft>
                <a:spcPts val="0"/>
              </a:spcAft>
              <a:buNone/>
            </a:pPr>
            <a:r>
              <a:rPr lang="en-GB" sz="3600">
                <a:solidFill>
                  <a:srgbClr val="002060"/>
                </a:solidFill>
                <a:latin typeface="Gill Sans"/>
                <a:ea typeface="Gill Sans"/>
                <a:cs typeface="Gill Sans"/>
                <a:sym typeface="Gill Sans"/>
              </a:rPr>
              <a:t>The purpose of the RAFT is…</a:t>
            </a:r>
            <a:endParaRPr sz="3600">
              <a:solidFill>
                <a:srgbClr val="002060"/>
              </a:solidFill>
              <a:latin typeface="Gill Sans"/>
              <a:ea typeface="Gill Sans"/>
              <a:cs typeface="Gill Sans"/>
              <a:sym typeface="Gill Sans"/>
            </a:endParaRPr>
          </a:p>
        </p:txBody>
      </p:sp>
      <p:pic>
        <p:nvPicPr>
          <p:cNvPr id="315" name="Google Shape;315;p36"/>
          <p:cNvPicPr preferRelativeResize="0"/>
          <p:nvPr/>
        </p:nvPicPr>
        <p:blipFill>
          <a:blip r:embed="rId3">
            <a:alphaModFix/>
          </a:blip>
          <a:stretch>
            <a:fillRect/>
          </a:stretch>
        </p:blipFill>
        <p:spPr>
          <a:xfrm>
            <a:off x="3082050" y="2522375"/>
            <a:ext cx="7134225" cy="4076700"/>
          </a:xfrm>
          <a:prstGeom prst="rect">
            <a:avLst/>
          </a:prstGeom>
          <a:noFill/>
          <a:ln>
            <a:noFill/>
          </a:ln>
        </p:spPr>
      </p:pic>
      <p:sp>
        <p:nvSpPr>
          <p:cNvPr id="316" name="Google Shape;316;p36"/>
          <p:cNvSpPr txBox="1"/>
          <p:nvPr/>
        </p:nvSpPr>
        <p:spPr>
          <a:xfrm>
            <a:off x="1080125" y="2133600"/>
            <a:ext cx="10173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002060"/>
                </a:solidFill>
                <a:latin typeface="Gill Sans"/>
                <a:ea typeface="Gill Sans"/>
                <a:cs typeface="Gill Sans"/>
                <a:sym typeface="Gill Sans"/>
              </a:rPr>
              <a:t>Example</a:t>
            </a:r>
            <a:endParaRPr sz="2800">
              <a:solidFill>
                <a:srgbClr val="00206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17" name="Google Shape;317;p36"/>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18" name="Google Shape;318;p36"/>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
        <p:nvSpPr>
          <p:cNvPr id="319" name="Google Shape;319;p36"/>
          <p:cNvSpPr txBox="1"/>
          <p:nvPr/>
        </p:nvSpPr>
        <p:spPr>
          <a:xfrm>
            <a:off x="-1569875" y="1054975"/>
            <a:ext cx="767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7"/>
          <p:cNvSpPr txBox="1"/>
          <p:nvPr>
            <p:ph type="title"/>
          </p:nvPr>
        </p:nvSpPr>
        <p:spPr>
          <a:xfrm>
            <a:off x="904775" y="-1542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300" u="sng">
                <a:solidFill>
                  <a:srgbClr val="002060"/>
                </a:solidFill>
                <a:latin typeface="Gill Sans"/>
                <a:ea typeface="Gill Sans"/>
                <a:cs typeface="Gill Sans"/>
                <a:sym typeface="Gill Sans"/>
              </a:rPr>
              <a:t>Reason</a:t>
            </a:r>
            <a:endParaRPr b="1" sz="5300" u="sng">
              <a:solidFill>
                <a:srgbClr val="002060"/>
              </a:solidFill>
              <a:latin typeface="Gill Sans"/>
              <a:ea typeface="Gill Sans"/>
              <a:cs typeface="Gill Sans"/>
              <a:sym typeface="Gill Sans"/>
            </a:endParaRPr>
          </a:p>
        </p:txBody>
      </p:sp>
      <p:sp>
        <p:nvSpPr>
          <p:cNvPr id="325" name="Google Shape;325;p37"/>
          <p:cNvSpPr txBox="1"/>
          <p:nvPr>
            <p:ph idx="1" type="body"/>
          </p:nvPr>
        </p:nvSpPr>
        <p:spPr>
          <a:xfrm>
            <a:off x="838200" y="1387875"/>
            <a:ext cx="10515600" cy="47889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rgbClr val="FF0000"/>
                </a:solidFill>
                <a:latin typeface="Gill Sans"/>
                <a:ea typeface="Gill Sans"/>
                <a:cs typeface="Gill Sans"/>
                <a:sym typeface="Gill Sans"/>
              </a:rPr>
              <a:t>R</a:t>
            </a:r>
            <a:r>
              <a:rPr b="1" lang="en-GB" sz="2400">
                <a:solidFill>
                  <a:srgbClr val="002060"/>
                </a:solidFill>
                <a:latin typeface="Gill Sans"/>
                <a:ea typeface="Gill Sans"/>
                <a:cs typeface="Gill Sans"/>
                <a:sym typeface="Gill Sans"/>
              </a:rPr>
              <a:t>EASON - </a:t>
            </a:r>
            <a:r>
              <a:rPr lang="en-GB" sz="1600">
                <a:solidFill>
                  <a:srgbClr val="002060"/>
                </a:solidFill>
                <a:latin typeface="Gill Sans"/>
                <a:ea typeface="Gill Sans"/>
                <a:cs typeface="Gill Sans"/>
                <a:sym typeface="Gill Sans"/>
              </a:rPr>
              <a:t>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The reason for writing should always be at least one of the following:</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To entertain</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To inform</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To persuade</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To discuss</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Our genre coverage documents found in the year group LTP section of the writing folder shows the reason for writing for each year group.</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u="sng">
                <a:solidFill>
                  <a:srgbClr val="00B0F0"/>
                </a:solidFill>
                <a:latin typeface="Gill Sans"/>
                <a:ea typeface="Gill Sans"/>
                <a:cs typeface="Gill Sans"/>
                <a:sym typeface="Gill Sans"/>
                <a:hlinkClick r:id="rId3">
                  <a:extLst>
                    <a:ext uri="{A12FA001-AC4F-418D-AE19-62706E023703}">
                      <ahyp:hlinkClr val="tx"/>
                    </a:ext>
                  </a:extLst>
                </a:hlinkClick>
              </a:rPr>
              <a:t>https://drive.google.com/drive/folders/1lyVQcjBaWJCOuHoeTwNN04fIL6liikAc?usp=drive_link</a:t>
            </a:r>
            <a:r>
              <a:rPr lang="en-GB" sz="1600">
                <a:solidFill>
                  <a:srgbClr val="00B0F0"/>
                </a:solidFill>
                <a:latin typeface="Gill Sans"/>
                <a:ea typeface="Gill Sans"/>
                <a:cs typeface="Gill Sans"/>
                <a:sym typeface="Gill Sans"/>
              </a:rPr>
              <a:t> </a:t>
            </a:r>
            <a:endParaRPr sz="3000">
              <a:solidFill>
                <a:srgbClr val="00B0F0"/>
              </a:solidFill>
              <a:latin typeface="Gill Sans"/>
              <a:ea typeface="Gill Sans"/>
              <a:cs typeface="Gill Sans"/>
              <a:sym typeface="Gill Sans"/>
            </a:endParaRPr>
          </a:p>
        </p:txBody>
      </p:sp>
      <p:pic>
        <p:nvPicPr>
          <p:cNvPr id="326" name="Google Shape;326;p37"/>
          <p:cNvPicPr preferRelativeResize="0"/>
          <p:nvPr/>
        </p:nvPicPr>
        <p:blipFill>
          <a:blip r:embed="rId4">
            <a:alphaModFix/>
          </a:blip>
          <a:stretch>
            <a:fillRect/>
          </a:stretch>
        </p:blipFill>
        <p:spPr>
          <a:xfrm>
            <a:off x="1845175" y="4671975"/>
            <a:ext cx="8230701" cy="2029175"/>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27" name="Google Shape;327;p37"/>
          <p:cNvPicPr preferRelativeResize="0"/>
          <p:nvPr/>
        </p:nvPicPr>
        <p:blipFill rotWithShape="1">
          <a:blip r:embed="rId5">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28" name="Google Shape;328;p37"/>
          <p:cNvPicPr preferRelativeResize="0"/>
          <p:nvPr/>
        </p:nvPicPr>
        <p:blipFill rotWithShape="1">
          <a:blip r:embed="rId5">
            <a:alphaModFix/>
          </a:blip>
          <a:srcRect b="0" l="0" r="0" t="0"/>
          <a:stretch/>
        </p:blipFill>
        <p:spPr>
          <a:xfrm>
            <a:off x="11178450" y="0"/>
            <a:ext cx="819150" cy="8398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300" u="sng">
                <a:solidFill>
                  <a:srgbClr val="002060"/>
                </a:solidFill>
                <a:latin typeface="Gill Sans"/>
                <a:ea typeface="Gill Sans"/>
                <a:cs typeface="Gill Sans"/>
                <a:sym typeface="Gill Sans"/>
              </a:rPr>
              <a:t>Audience</a:t>
            </a:r>
            <a:endParaRPr b="1" sz="5300" u="sng">
              <a:solidFill>
                <a:srgbClr val="002060"/>
              </a:solidFill>
              <a:latin typeface="Gill Sans"/>
              <a:ea typeface="Gill Sans"/>
              <a:cs typeface="Gill Sans"/>
              <a:sym typeface="Gill Sans"/>
            </a:endParaRPr>
          </a:p>
        </p:txBody>
      </p:sp>
      <p:sp>
        <p:nvSpPr>
          <p:cNvPr id="334" name="Google Shape;334;p3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GB" sz="2200">
                <a:solidFill>
                  <a:srgbClr val="FF0000"/>
                </a:solidFill>
                <a:latin typeface="Gill Sans"/>
                <a:ea typeface="Gill Sans"/>
                <a:cs typeface="Gill Sans"/>
                <a:sym typeface="Gill Sans"/>
              </a:rPr>
              <a:t>A</a:t>
            </a:r>
            <a:r>
              <a:rPr b="1" lang="en-GB" sz="2200">
                <a:solidFill>
                  <a:srgbClr val="002060"/>
                </a:solidFill>
                <a:latin typeface="Gill Sans"/>
                <a:ea typeface="Gill Sans"/>
                <a:cs typeface="Gill Sans"/>
                <a:sym typeface="Gill Sans"/>
              </a:rPr>
              <a:t>UDIENCE-</a:t>
            </a:r>
            <a:br>
              <a:rPr lang="en-GB" sz="1900">
                <a:solidFill>
                  <a:srgbClr val="002060"/>
                </a:solidFill>
                <a:latin typeface="Gill Sans"/>
                <a:ea typeface="Gill Sans"/>
                <a:cs typeface="Gill Sans"/>
                <a:sym typeface="Gill Sans"/>
              </a:rPr>
            </a:b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The audience for a piece of writing is always who we are writing it for.</a:t>
            </a: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Who is the target audience for this piece of writing?  </a:t>
            </a: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Who would enjoy reading this piece?</a:t>
            </a: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Is there a particular age group you think it would be appropriate for?</a:t>
            </a: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Would this piece appeal to people with particular interests?</a:t>
            </a:r>
            <a:endParaRPr sz="19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900">
                <a:solidFill>
                  <a:srgbClr val="002060"/>
                </a:solidFill>
                <a:latin typeface="Gill Sans"/>
                <a:ea typeface="Gill Sans"/>
                <a:cs typeface="Gill Sans"/>
                <a:sym typeface="Gill Sans"/>
              </a:rPr>
              <a:t>Would this piece appeal to people who enjoy a certain style of writing?</a:t>
            </a:r>
            <a:endParaRPr sz="3300">
              <a:solidFill>
                <a:srgbClr val="00206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35" name="Google Shape;335;p38"/>
          <p:cNvPicPr preferRelativeResize="0"/>
          <p:nvPr/>
        </p:nvPicPr>
        <p:blipFill rotWithShape="1">
          <a:blip r:embed="rId3">
            <a:alphaModFix/>
          </a:blip>
          <a:srcRect b="0" l="0" r="0" t="0"/>
          <a:stretch/>
        </p:blipFill>
        <p:spPr>
          <a:xfrm>
            <a:off x="0" y="7620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36" name="Google Shape;336;p38"/>
          <p:cNvPicPr preferRelativeResize="0"/>
          <p:nvPr/>
        </p:nvPicPr>
        <p:blipFill rotWithShape="1">
          <a:blip r:embed="rId3">
            <a:alphaModFix/>
          </a:blip>
          <a:srcRect b="0" l="0" r="0" t="0"/>
          <a:stretch/>
        </p:blipFill>
        <p:spPr>
          <a:xfrm>
            <a:off x="11178450" y="76200"/>
            <a:ext cx="819150" cy="8398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300" u="sng">
                <a:solidFill>
                  <a:srgbClr val="002060"/>
                </a:solidFill>
                <a:latin typeface="Gill Sans"/>
                <a:ea typeface="Gill Sans"/>
                <a:cs typeface="Gill Sans"/>
                <a:sym typeface="Gill Sans"/>
              </a:rPr>
              <a:t>Features </a:t>
            </a:r>
            <a:endParaRPr b="1" sz="5300" u="sng">
              <a:solidFill>
                <a:srgbClr val="002060"/>
              </a:solidFill>
              <a:latin typeface="Gill Sans"/>
              <a:ea typeface="Gill Sans"/>
              <a:cs typeface="Gill Sans"/>
              <a:sym typeface="Gill Sans"/>
            </a:endParaRPr>
          </a:p>
        </p:txBody>
      </p:sp>
      <p:sp>
        <p:nvSpPr>
          <p:cNvPr id="342" name="Google Shape;342;p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GB" sz="2000" u="sng">
                <a:solidFill>
                  <a:srgbClr val="00B0F0"/>
                </a:solidFill>
                <a:latin typeface="Gill Sans"/>
                <a:ea typeface="Gill Sans"/>
                <a:cs typeface="Gill Sans"/>
                <a:sym typeface="Gill Sans"/>
              </a:rPr>
              <a:t>F</a:t>
            </a:r>
            <a:r>
              <a:rPr b="1" lang="en-GB" sz="2000" u="sng">
                <a:solidFill>
                  <a:srgbClr val="002060"/>
                </a:solidFill>
                <a:latin typeface="Gill Sans"/>
                <a:ea typeface="Gill Sans"/>
                <a:cs typeface="Gill Sans"/>
                <a:sym typeface="Gill Sans"/>
              </a:rPr>
              <a:t>EATURES-</a:t>
            </a:r>
            <a:br>
              <a:rPr lang="en-GB" sz="1600">
                <a:solidFill>
                  <a:srgbClr val="002060"/>
                </a:solidFill>
                <a:latin typeface="Gill Sans"/>
                <a:ea typeface="Gill Sans"/>
                <a:cs typeface="Gill Sans"/>
                <a:sym typeface="Gill Sans"/>
              </a:rPr>
            </a:b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The features of a piece of writing are the technical bits that we want children to show off.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The Key skills that you are teaching specifically for this piece need to be highlighted on the cover sheet RAFT.  This helps the writing team to know what the focus is when doing book looks.</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Any skills that you want to be included in the piece but you aren’t specifically teaching this time (because you’ve already covered it) don’t need to be highlighted.</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rPr lang="en-GB" sz="1600">
                <a:solidFill>
                  <a:srgbClr val="002060"/>
                </a:solidFill>
                <a:latin typeface="Gill Sans"/>
                <a:ea typeface="Gill Sans"/>
                <a:cs typeface="Gill Sans"/>
                <a:sym typeface="Gill Sans"/>
              </a:rPr>
              <a:t>The writing team (with help from teachers) have made a start on a progression of key skills document for each year group.  This should help if you’re not sure what key skill to focus on.  This document is in the progression folder of the writing section on the drive.  Here’s the link…</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u="sng">
                <a:solidFill>
                  <a:srgbClr val="00B0F0"/>
                </a:solidFill>
                <a:latin typeface="Gill Sans"/>
                <a:ea typeface="Gill Sans"/>
                <a:cs typeface="Gill Sans"/>
                <a:sym typeface="Gill Sans"/>
                <a:hlinkClick r:id="rId3">
                  <a:extLst>
                    <a:ext uri="{A12FA001-AC4F-418D-AE19-62706E023703}">
                      <ahyp:hlinkClr val="tx"/>
                    </a:ext>
                  </a:extLst>
                </a:hlinkClick>
              </a:rPr>
              <a:t>https://drive.google.com/drive/folders/1Z56ccjC61nTdT7xpV_0BVoA2X2YXjyYV?usp=drive_link</a:t>
            </a:r>
            <a:r>
              <a:rPr lang="en-GB" sz="1600">
                <a:solidFill>
                  <a:srgbClr val="00B0F0"/>
                </a:solidFill>
                <a:latin typeface="Gill Sans"/>
                <a:ea typeface="Gill Sans"/>
                <a:cs typeface="Gill Sans"/>
                <a:sym typeface="Gill Sans"/>
              </a:rPr>
              <a:t> </a:t>
            </a:r>
            <a:endParaRPr sz="1600">
              <a:solidFill>
                <a:srgbClr val="00B0F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43" name="Google Shape;343;p39"/>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44" name="Google Shape;344;p39"/>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0"/>
          <p:cNvSpPr txBox="1"/>
          <p:nvPr>
            <p:ph type="title"/>
          </p:nvPr>
        </p:nvSpPr>
        <p:spPr>
          <a:xfrm>
            <a:off x="838200" y="39175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300" u="sng">
                <a:solidFill>
                  <a:srgbClr val="002060"/>
                </a:solidFill>
                <a:latin typeface="Gill Sans"/>
                <a:ea typeface="Gill Sans"/>
                <a:cs typeface="Gill Sans"/>
                <a:sym typeface="Gill Sans"/>
              </a:rPr>
              <a:t>Tone</a:t>
            </a:r>
            <a:endParaRPr b="1" sz="5300" u="sng">
              <a:solidFill>
                <a:srgbClr val="002060"/>
              </a:solidFill>
              <a:latin typeface="Gill Sans"/>
              <a:ea typeface="Gill Sans"/>
              <a:cs typeface="Gill Sans"/>
              <a:sym typeface="Gill Sans"/>
            </a:endParaRPr>
          </a:p>
        </p:txBody>
      </p:sp>
      <p:sp>
        <p:nvSpPr>
          <p:cNvPr id="350" name="Google Shape;350;p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200">
                <a:solidFill>
                  <a:srgbClr val="FF0000"/>
                </a:solidFill>
                <a:latin typeface="Gill Sans"/>
                <a:ea typeface="Gill Sans"/>
                <a:cs typeface="Gill Sans"/>
                <a:sym typeface="Gill Sans"/>
              </a:rPr>
              <a:t>T</a:t>
            </a:r>
            <a:r>
              <a:rPr b="1" lang="en-GB" sz="2200">
                <a:solidFill>
                  <a:srgbClr val="002060"/>
                </a:solidFill>
                <a:latin typeface="Gill Sans"/>
                <a:ea typeface="Gill Sans"/>
                <a:cs typeface="Gill Sans"/>
                <a:sym typeface="Gill Sans"/>
              </a:rPr>
              <a:t>ONE</a:t>
            </a:r>
            <a:endParaRPr b="1" sz="22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This part of the RAFT is about the feeling of the piece of writing.</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Lower down school it would possibly be best just to get children to think about whether they are going to be ‘posh’ or not in their writing and get them to understand that sometimes they need to be ‘posh’ (report or an important letter) and sometimes they don’t need to be ‘posh’ (a diary or a letter to friend).</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Higher up school, children need to be used to the idea of being formal and informal in their writing and using opportunities to switch formality (in a narrative).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As well as formality, tone also links to the feeling you want the reader to have - should there be an element of suspense, eeriness, humour in the writing?  </a:t>
            </a:r>
            <a:endParaRPr sz="3000">
              <a:solidFill>
                <a:srgbClr val="00206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51" name="Google Shape;351;p40"/>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52" name="Google Shape;352;p40"/>
          <p:cNvPicPr preferRelativeResize="0"/>
          <p:nvPr/>
        </p:nvPicPr>
        <p:blipFill rotWithShape="1">
          <a:blip r:embed="rId3">
            <a:alphaModFix/>
          </a:blip>
          <a:srcRect b="0" l="0" r="0" t="0"/>
          <a:stretch/>
        </p:blipFill>
        <p:spPr>
          <a:xfrm>
            <a:off x="11178450" y="0"/>
            <a:ext cx="819150" cy="8398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u="sng">
                <a:solidFill>
                  <a:srgbClr val="002060"/>
                </a:solidFill>
                <a:latin typeface="Gill Sans"/>
                <a:ea typeface="Gill Sans"/>
                <a:cs typeface="Gill Sans"/>
                <a:sym typeface="Gill Sans"/>
              </a:rPr>
              <a:t>Some example cover sheets</a:t>
            </a:r>
            <a:endParaRPr b="1" u="sng">
              <a:solidFill>
                <a:srgbClr val="002060"/>
              </a:solidFill>
              <a:latin typeface="Gill Sans"/>
              <a:ea typeface="Gill Sans"/>
              <a:cs typeface="Gill Sans"/>
              <a:sym typeface="Gill Sans"/>
            </a:endParaRPr>
          </a:p>
        </p:txBody>
      </p:sp>
      <p:sp>
        <p:nvSpPr>
          <p:cNvPr id="358" name="Google Shape;358;p4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59" name="Google Shape;359;p41"/>
          <p:cNvPicPr preferRelativeResize="0"/>
          <p:nvPr/>
        </p:nvPicPr>
        <p:blipFill>
          <a:blip r:embed="rId3">
            <a:alphaModFix/>
          </a:blip>
          <a:stretch>
            <a:fillRect/>
          </a:stretch>
        </p:blipFill>
        <p:spPr>
          <a:xfrm>
            <a:off x="151700" y="1528900"/>
            <a:ext cx="3659326" cy="4647924"/>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60" name="Google Shape;360;p41"/>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61" name="Google Shape;361;p41"/>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02" name="Google Shape;102;p15"/>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03" name="Google Shape;103;p15"/>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04" name="Google Shape;104;p15"/>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Intent, Implementation and Impact Statements</a:t>
            </a:r>
            <a:endParaRPr i="0" sz="3200" u="sng" cap="none" strike="noStrike">
              <a:solidFill>
                <a:srgbClr val="002060"/>
              </a:solidFill>
              <a:latin typeface="Gill Sans"/>
              <a:ea typeface="Gill Sans"/>
              <a:cs typeface="Gill Sans"/>
              <a:sym typeface="Gill Sans"/>
            </a:endParaRPr>
          </a:p>
        </p:txBody>
      </p:sp>
      <p:graphicFrame>
        <p:nvGraphicFramePr>
          <p:cNvPr id="105" name="Google Shape;105;p15"/>
          <p:cNvGraphicFramePr/>
          <p:nvPr/>
        </p:nvGraphicFramePr>
        <p:xfrm>
          <a:off x="153988" y="909320"/>
          <a:ext cx="3000000" cy="3000000"/>
        </p:xfrm>
        <a:graphic>
          <a:graphicData uri="http://schemas.openxmlformats.org/drawingml/2006/table">
            <a:tbl>
              <a:tblPr bandRow="1" firstRow="1">
                <a:noFill/>
                <a:tableStyleId>{79E9CF83-ED2A-4FD0-BC96-B9DB289840EF}</a:tableStyleId>
              </a:tblPr>
              <a:tblGrid>
                <a:gridCol w="3217850"/>
                <a:gridCol w="5553075"/>
                <a:gridCol w="3113100"/>
              </a:tblGrid>
              <a:tr h="306275">
                <a:tc>
                  <a:txBody>
                    <a:bodyPr/>
                    <a:lstStyle/>
                    <a:p>
                      <a:pPr indent="0" lvl="0" marL="0" marR="0" rtl="0" algn="ctr">
                        <a:lnSpc>
                          <a:spcPct val="100000"/>
                        </a:lnSpc>
                        <a:spcBef>
                          <a:spcPts val="0"/>
                        </a:spcBef>
                        <a:spcAft>
                          <a:spcPts val="0"/>
                        </a:spcAft>
                        <a:buNone/>
                      </a:pPr>
                      <a:r>
                        <a:rPr lang="en-GB" sz="1600" u="none" cap="none" strike="noStrike">
                          <a:solidFill>
                            <a:srgbClr val="002060"/>
                          </a:solidFill>
                          <a:latin typeface="Arial"/>
                          <a:ea typeface="Arial"/>
                          <a:cs typeface="Arial"/>
                          <a:sym typeface="Arial"/>
                        </a:rPr>
                        <a:t>Intent Statement</a:t>
                      </a:r>
                      <a:endParaRPr sz="1600" u="none" cap="none" strike="noStrike">
                        <a:solidFill>
                          <a:srgbClr val="002060"/>
                        </a:solidFill>
                        <a:latin typeface="Arial"/>
                        <a:ea typeface="Arial"/>
                        <a:cs typeface="Arial"/>
                        <a:sym typeface="Arial"/>
                      </a:endParaRPr>
                    </a:p>
                  </a:txBody>
                  <a:tcPr marT="45725" marB="45725" marR="91450" marL="91450">
                    <a:solidFill>
                      <a:srgbClr val="DDEAF6"/>
                    </a:solidFill>
                  </a:tcPr>
                </a:tc>
                <a:tc>
                  <a:txBody>
                    <a:bodyPr/>
                    <a:lstStyle/>
                    <a:p>
                      <a:pPr indent="0" lvl="0" marL="0" marR="0" rtl="0" algn="ctr">
                        <a:lnSpc>
                          <a:spcPct val="100000"/>
                        </a:lnSpc>
                        <a:spcBef>
                          <a:spcPts val="0"/>
                        </a:spcBef>
                        <a:spcAft>
                          <a:spcPts val="0"/>
                        </a:spcAft>
                        <a:buNone/>
                      </a:pPr>
                      <a:r>
                        <a:rPr lang="en-GB" sz="1600" u="none" cap="none" strike="noStrike">
                          <a:solidFill>
                            <a:srgbClr val="002060"/>
                          </a:solidFill>
                          <a:latin typeface="Arial"/>
                          <a:ea typeface="Arial"/>
                          <a:cs typeface="Arial"/>
                          <a:sym typeface="Arial"/>
                        </a:rPr>
                        <a:t>Implementation Statement</a:t>
                      </a:r>
                      <a:endParaRPr sz="1600" u="none" cap="none" strike="noStrike">
                        <a:solidFill>
                          <a:srgbClr val="002060"/>
                        </a:solidFill>
                        <a:latin typeface="Arial"/>
                        <a:ea typeface="Arial"/>
                        <a:cs typeface="Arial"/>
                        <a:sym typeface="Arial"/>
                      </a:endParaRPr>
                    </a:p>
                  </a:txBody>
                  <a:tcPr marT="45725" marB="45725" marR="91450" marL="91450">
                    <a:solidFill>
                      <a:srgbClr val="DDEAF6"/>
                    </a:solidFill>
                  </a:tcPr>
                </a:tc>
                <a:tc>
                  <a:txBody>
                    <a:bodyPr/>
                    <a:lstStyle/>
                    <a:p>
                      <a:pPr indent="0" lvl="0" marL="0" marR="0" rtl="0" algn="ctr">
                        <a:lnSpc>
                          <a:spcPct val="100000"/>
                        </a:lnSpc>
                        <a:spcBef>
                          <a:spcPts val="0"/>
                        </a:spcBef>
                        <a:spcAft>
                          <a:spcPts val="0"/>
                        </a:spcAft>
                        <a:buNone/>
                      </a:pPr>
                      <a:r>
                        <a:rPr lang="en-GB" sz="1600" u="none" cap="none" strike="noStrike">
                          <a:solidFill>
                            <a:srgbClr val="002060"/>
                          </a:solidFill>
                          <a:latin typeface="Arial"/>
                          <a:ea typeface="Arial"/>
                          <a:cs typeface="Arial"/>
                          <a:sym typeface="Arial"/>
                        </a:rPr>
                        <a:t>Impact Statement</a:t>
                      </a:r>
                      <a:endParaRPr sz="1600" u="none" cap="none" strike="noStrike">
                        <a:solidFill>
                          <a:srgbClr val="002060"/>
                        </a:solidFill>
                        <a:latin typeface="Arial"/>
                        <a:ea typeface="Arial"/>
                        <a:cs typeface="Arial"/>
                        <a:sym typeface="Arial"/>
                      </a:endParaRPr>
                    </a:p>
                  </a:txBody>
                  <a:tcPr marT="45725" marB="45725" marR="91450" marL="91450">
                    <a:solidFill>
                      <a:srgbClr val="DDEAF6"/>
                    </a:solidFill>
                  </a:tcPr>
                </a:tc>
              </a:tr>
              <a:tr h="5513975">
                <a:tc>
                  <a:txBody>
                    <a:bodyPr/>
                    <a:lstStyle/>
                    <a:p>
                      <a:pPr indent="0" lvl="0" marL="0" marR="0" rtl="0" algn="ctr">
                        <a:lnSpc>
                          <a:spcPct val="150000"/>
                        </a:lnSpc>
                        <a:spcBef>
                          <a:spcPts val="0"/>
                        </a:spcBef>
                        <a:spcAft>
                          <a:spcPts val="0"/>
                        </a:spcAft>
                        <a:buClr>
                          <a:srgbClr val="000000"/>
                        </a:buClr>
                        <a:buSzPts val="1200"/>
                        <a:buFont typeface="Arial"/>
                        <a:buNone/>
                      </a:pPr>
                      <a:r>
                        <a:rPr b="0" i="0" lang="en-GB" sz="1200" u="none" cap="none" strike="noStrike">
                          <a:solidFill>
                            <a:srgbClr val="002060"/>
                          </a:solidFill>
                          <a:latin typeface="Arial"/>
                          <a:ea typeface="Arial"/>
                          <a:cs typeface="Arial"/>
                          <a:sym typeface="Arial"/>
                        </a:rPr>
                        <a:t>English is a crucial part of our curriculum. It is our intention to ensure that all pupils regardless of background, gender, ability or additional need will access the key skills taught in English enabling them to approach materials in all curriculum areas with confidence.  </a:t>
                      </a:r>
                      <a:endParaRPr/>
                    </a:p>
                    <a:p>
                      <a:pPr indent="0" lvl="0" marL="0" marR="0" rtl="0" algn="ctr">
                        <a:lnSpc>
                          <a:spcPct val="150000"/>
                        </a:lnSpc>
                        <a:spcBef>
                          <a:spcPts val="0"/>
                        </a:spcBef>
                        <a:spcAft>
                          <a:spcPts val="0"/>
                        </a:spcAft>
                        <a:buClr>
                          <a:srgbClr val="000000"/>
                        </a:buClr>
                        <a:buSzPts val="1200"/>
                        <a:buFont typeface="Arial"/>
                        <a:buNone/>
                      </a:pPr>
                      <a:r>
                        <a:t/>
                      </a:r>
                      <a:endParaRPr b="0" i="0"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en-GB" sz="1200" u="none" cap="none" strike="noStrike">
                          <a:solidFill>
                            <a:srgbClr val="002060"/>
                          </a:solidFill>
                          <a:latin typeface="Arial"/>
                          <a:ea typeface="Arial"/>
                          <a:cs typeface="Arial"/>
                          <a:sym typeface="Arial"/>
                        </a:rPr>
                        <a:t>We intend to provide a strong foundation for their learning throughout their school career enabling learners to flourish and establish the skills they need to become confident and proficient readers and writers.  </a:t>
                      </a:r>
                      <a:endParaRPr/>
                    </a:p>
                    <a:p>
                      <a:pPr indent="0" lvl="0" marL="0" marR="0" rtl="0" algn="ctr">
                        <a:lnSpc>
                          <a:spcPct val="150000"/>
                        </a:lnSpc>
                        <a:spcBef>
                          <a:spcPts val="0"/>
                        </a:spcBef>
                        <a:spcAft>
                          <a:spcPts val="0"/>
                        </a:spcAft>
                        <a:buClr>
                          <a:srgbClr val="000000"/>
                        </a:buClr>
                        <a:buSzPts val="1200"/>
                        <a:buFont typeface="Arial"/>
                        <a:buNone/>
                      </a:pPr>
                      <a:r>
                        <a:t/>
                      </a:r>
                      <a:endParaRPr b="0" i="0"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en-GB" sz="1200" u="none" cap="none" strike="noStrike">
                          <a:solidFill>
                            <a:srgbClr val="002060"/>
                          </a:solidFill>
                          <a:latin typeface="Arial"/>
                          <a:ea typeface="Arial"/>
                          <a:cs typeface="Arial"/>
                          <a:sym typeface="Arial"/>
                        </a:rPr>
                        <a:t>We endeavour to fully equip our pupils with all the skills necessary so they are able to grow their knowledge and passion for the world by utilising their literacy skills making them a lifelong learner.</a:t>
                      </a:r>
                      <a:endParaRPr sz="12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50000"/>
                        </a:lnSpc>
                        <a:spcBef>
                          <a:spcPts val="0"/>
                        </a:spcBef>
                        <a:spcAft>
                          <a:spcPts val="0"/>
                        </a:spcAft>
                        <a:buNone/>
                      </a:pPr>
                      <a:r>
                        <a:rPr b="0" i="0" lang="en-GB" sz="1000" u="none" cap="none" strike="noStrike">
                          <a:solidFill>
                            <a:srgbClr val="002060"/>
                          </a:solidFill>
                          <a:latin typeface="Arial"/>
                          <a:ea typeface="Arial"/>
                          <a:cs typeface="Arial"/>
                          <a:sym typeface="Arial"/>
                        </a:rPr>
                        <a:t>In EYFS </a:t>
                      </a:r>
                      <a:r>
                        <a:rPr lang="en-GB" sz="1000">
                          <a:solidFill>
                            <a:srgbClr val="002060"/>
                          </a:solidFill>
                        </a:rPr>
                        <a:t>the children take part in ‘Squiggle, wiggle’ and ‘Drawing club’ to develop mark making skills. In Reception and KS1 the children follow the RWI writing programme alongside the texts that they are using within the sessions. </a:t>
                      </a:r>
                      <a:r>
                        <a:rPr b="0" i="0" lang="en-GB" sz="1000" u="none" cap="none" strike="noStrike">
                          <a:solidFill>
                            <a:srgbClr val="002060"/>
                          </a:solidFill>
                          <a:latin typeface="Arial"/>
                          <a:ea typeface="Arial"/>
                          <a:cs typeface="Arial"/>
                          <a:sym typeface="Arial"/>
                        </a:rPr>
                        <a:t>In</a:t>
                      </a:r>
                      <a:r>
                        <a:rPr lang="en-GB" sz="1000">
                          <a:solidFill>
                            <a:srgbClr val="002060"/>
                          </a:solidFill>
                        </a:rPr>
                        <a:t> the latter parts of KS1 and KS2</a:t>
                      </a:r>
                      <a:r>
                        <a:rPr b="0" i="0" lang="en-GB" sz="1000" u="none" cap="none" strike="noStrike">
                          <a:solidFill>
                            <a:srgbClr val="002060"/>
                          </a:solidFill>
                          <a:latin typeface="Arial"/>
                          <a:ea typeface="Arial"/>
                          <a:cs typeface="Arial"/>
                          <a:sym typeface="Arial"/>
                        </a:rPr>
                        <a:t>, all classes follow a writing cycle which encourages plenty of oracy and vocabulary work followed by reading into writing. </a:t>
                      </a:r>
                      <a:endParaRPr b="0" i="0" sz="10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b="0" i="0" lang="en-GB" sz="1000" u="none" cap="none" strike="noStrike">
                          <a:solidFill>
                            <a:srgbClr val="002060"/>
                          </a:solidFill>
                          <a:latin typeface="Arial"/>
                          <a:ea typeface="Arial"/>
                          <a:cs typeface="Arial"/>
                          <a:sym typeface="Arial"/>
                        </a:rPr>
                        <a:t>From the latter part </a:t>
                      </a:r>
                      <a:r>
                        <a:rPr lang="en-GB" sz="1000">
                          <a:solidFill>
                            <a:srgbClr val="002060"/>
                          </a:solidFill>
                        </a:rPr>
                        <a:t>of </a:t>
                      </a:r>
                      <a:r>
                        <a:rPr b="0" i="0" lang="en-GB" sz="1000" u="none" cap="none" strike="noStrike">
                          <a:solidFill>
                            <a:srgbClr val="002060"/>
                          </a:solidFill>
                          <a:latin typeface="Arial"/>
                          <a:ea typeface="Arial"/>
                          <a:cs typeface="Arial"/>
                          <a:sym typeface="Arial"/>
                        </a:rPr>
                        <a:t>Y</a:t>
                      </a:r>
                      <a:r>
                        <a:rPr lang="en-GB" sz="1000">
                          <a:solidFill>
                            <a:srgbClr val="002060"/>
                          </a:solidFill>
                        </a:rPr>
                        <a:t>1</a:t>
                      </a:r>
                      <a:r>
                        <a:rPr b="0" i="0" lang="en-GB" sz="1000" u="none" cap="none" strike="noStrike">
                          <a:solidFill>
                            <a:srgbClr val="002060"/>
                          </a:solidFill>
                          <a:latin typeface="Arial"/>
                          <a:ea typeface="Arial"/>
                          <a:cs typeface="Arial"/>
                          <a:sym typeface="Arial"/>
                        </a:rPr>
                        <a:t> – Y6,</a:t>
                      </a:r>
                      <a:r>
                        <a:rPr lang="en-GB" sz="1000">
                          <a:solidFill>
                            <a:srgbClr val="002060"/>
                          </a:solidFill>
                        </a:rPr>
                        <a:t>we start each unit with RAFTs (Reason, Audience, Purpose, Tone and Spelling)</a:t>
                      </a:r>
                      <a:r>
                        <a:rPr b="0" i="0" lang="en-GB" sz="1000" u="none" cap="none" strike="noStrike">
                          <a:solidFill>
                            <a:srgbClr val="002060"/>
                          </a:solidFill>
                          <a:latin typeface="Arial"/>
                          <a:ea typeface="Arial"/>
                          <a:cs typeface="Arial"/>
                          <a:sym typeface="Arial"/>
                        </a:rPr>
                        <a:t> This provides children with </a:t>
                      </a:r>
                      <a:r>
                        <a:rPr lang="en-GB" sz="1000">
                          <a:solidFill>
                            <a:srgbClr val="002060"/>
                          </a:solidFill>
                        </a:rPr>
                        <a:t>a success criteria for their e</a:t>
                      </a:r>
                      <a:r>
                        <a:rPr b="0" i="0" lang="en-GB" sz="1000" u="none" cap="none" strike="noStrike">
                          <a:solidFill>
                            <a:srgbClr val="002060"/>
                          </a:solidFill>
                          <a:latin typeface="Arial"/>
                          <a:ea typeface="Arial"/>
                          <a:cs typeface="Arial"/>
                          <a:sym typeface="Arial"/>
                        </a:rPr>
                        <a:t>nd goal. Children </a:t>
                      </a:r>
                      <a:r>
                        <a:rPr lang="en-GB" sz="1000">
                          <a:solidFill>
                            <a:srgbClr val="002060"/>
                          </a:solidFill>
                        </a:rPr>
                        <a:t>are exposed to a WAGOLL which has been planned in advance by the class </a:t>
                      </a:r>
                      <a:r>
                        <a:rPr lang="en-GB" sz="1000">
                          <a:solidFill>
                            <a:srgbClr val="002060"/>
                          </a:solidFill>
                        </a:rPr>
                        <a:t>teacher</a:t>
                      </a:r>
                      <a:r>
                        <a:rPr lang="en-GB" sz="1000">
                          <a:solidFill>
                            <a:srgbClr val="002060"/>
                          </a:solidFill>
                        </a:rPr>
                        <a:t> to allow the children to identify the good features of the particular genre that they are focusing on</a:t>
                      </a:r>
                      <a:r>
                        <a:rPr b="0" i="0" lang="en-GB" sz="1000" u="none" cap="none" strike="noStrike">
                          <a:solidFill>
                            <a:srgbClr val="002060"/>
                          </a:solidFill>
                          <a:latin typeface="Arial"/>
                          <a:ea typeface="Arial"/>
                          <a:cs typeface="Arial"/>
                          <a:sym typeface="Arial"/>
                        </a:rPr>
                        <a:t>. </a:t>
                      </a:r>
                      <a:endParaRPr sz="1000">
                        <a:solidFill>
                          <a:srgbClr val="002060"/>
                        </a:solidFill>
                      </a:endParaRPr>
                    </a:p>
                    <a:p>
                      <a:pPr indent="0" lvl="0" marL="0" marR="0" rtl="0" algn="ctr">
                        <a:lnSpc>
                          <a:spcPct val="150000"/>
                        </a:lnSpc>
                        <a:spcBef>
                          <a:spcPts val="0"/>
                        </a:spcBef>
                        <a:spcAft>
                          <a:spcPts val="0"/>
                        </a:spcAft>
                        <a:buNone/>
                      </a:pPr>
                      <a:r>
                        <a:t/>
                      </a:r>
                      <a:endParaRPr sz="1000">
                        <a:solidFill>
                          <a:srgbClr val="002060"/>
                        </a:solidFill>
                      </a:endParaRPr>
                    </a:p>
                    <a:p>
                      <a:pPr indent="0" lvl="0" marL="0" marR="0" rtl="0" algn="ctr">
                        <a:lnSpc>
                          <a:spcPct val="150000"/>
                        </a:lnSpc>
                        <a:spcBef>
                          <a:spcPts val="0"/>
                        </a:spcBef>
                        <a:spcAft>
                          <a:spcPts val="0"/>
                        </a:spcAft>
                        <a:buNone/>
                      </a:pPr>
                      <a:r>
                        <a:rPr lang="en-GB" sz="1000">
                          <a:solidFill>
                            <a:srgbClr val="002060"/>
                          </a:solidFill>
                        </a:rPr>
                        <a:t>We then give the children </a:t>
                      </a:r>
                      <a:r>
                        <a:rPr lang="en-GB" sz="1000">
                          <a:solidFill>
                            <a:srgbClr val="002060"/>
                          </a:solidFill>
                        </a:rPr>
                        <a:t>opportunities</a:t>
                      </a:r>
                      <a:r>
                        <a:rPr lang="en-GB" sz="1000">
                          <a:solidFill>
                            <a:srgbClr val="002060"/>
                          </a:solidFill>
                        </a:rPr>
                        <a:t> to develop the </a:t>
                      </a:r>
                      <a:r>
                        <a:rPr lang="en-GB" sz="1000">
                          <a:solidFill>
                            <a:srgbClr val="002060"/>
                          </a:solidFill>
                        </a:rPr>
                        <a:t>vocabulary</a:t>
                      </a:r>
                      <a:r>
                        <a:rPr lang="en-GB" sz="1000">
                          <a:solidFill>
                            <a:srgbClr val="002060"/>
                          </a:solidFill>
                        </a:rPr>
                        <a:t> that may be included in a </a:t>
                      </a:r>
                      <a:r>
                        <a:rPr lang="en-GB" sz="1000">
                          <a:solidFill>
                            <a:srgbClr val="002060"/>
                          </a:solidFill>
                        </a:rPr>
                        <a:t>specific</a:t>
                      </a:r>
                      <a:r>
                        <a:rPr lang="en-GB" sz="1000">
                          <a:solidFill>
                            <a:srgbClr val="002060"/>
                          </a:solidFill>
                        </a:rPr>
                        <a:t> piece of writing. We try to play games and orally </a:t>
                      </a:r>
                      <a:r>
                        <a:rPr lang="en-GB" sz="1000">
                          <a:solidFill>
                            <a:srgbClr val="002060"/>
                          </a:solidFill>
                        </a:rPr>
                        <a:t>rehearse</a:t>
                      </a:r>
                      <a:r>
                        <a:rPr lang="en-GB" sz="1000">
                          <a:solidFill>
                            <a:srgbClr val="002060"/>
                          </a:solidFill>
                        </a:rPr>
                        <a:t> these words in lesson time. We then teach a key skill (Usually SPAG based) which is included in the RAFTs from earlier within the cycle. We teach this in </a:t>
                      </a:r>
                      <a:r>
                        <a:rPr lang="en-GB" sz="1000">
                          <a:solidFill>
                            <a:srgbClr val="002060"/>
                          </a:solidFill>
                        </a:rPr>
                        <a:t>context</a:t>
                      </a:r>
                      <a:r>
                        <a:rPr lang="en-GB" sz="1000">
                          <a:solidFill>
                            <a:srgbClr val="002060"/>
                          </a:solidFill>
                        </a:rPr>
                        <a:t> of the piece that we are writing. The children are then given time to plan and write their piece of writing, using the RAFTs continuously to focus the children throughout. </a:t>
                      </a:r>
                      <a:endParaRPr sz="1000">
                        <a:solidFill>
                          <a:srgbClr val="002060"/>
                        </a:solidFill>
                      </a:endParaRPr>
                    </a:p>
                    <a:p>
                      <a:pPr indent="0" lvl="0" marL="0" marR="0" rtl="0" algn="ctr">
                        <a:lnSpc>
                          <a:spcPct val="150000"/>
                        </a:lnSpc>
                        <a:spcBef>
                          <a:spcPts val="0"/>
                        </a:spcBef>
                        <a:spcAft>
                          <a:spcPts val="0"/>
                        </a:spcAft>
                        <a:buNone/>
                      </a:pPr>
                      <a:r>
                        <a:rPr lang="en-GB" sz="1000">
                          <a:solidFill>
                            <a:srgbClr val="002060"/>
                          </a:solidFill>
                        </a:rPr>
                        <a:t>After this, in KS1, we teach the children how to proofread and to start to make small </a:t>
                      </a:r>
                      <a:r>
                        <a:rPr lang="en-GB" sz="1000">
                          <a:solidFill>
                            <a:srgbClr val="002060"/>
                          </a:solidFill>
                        </a:rPr>
                        <a:t>changes</a:t>
                      </a:r>
                      <a:r>
                        <a:rPr lang="en-GB" sz="1000">
                          <a:solidFill>
                            <a:srgbClr val="002060"/>
                          </a:solidFill>
                        </a:rPr>
                        <a:t> and revision to </a:t>
                      </a:r>
                      <a:r>
                        <a:rPr lang="en-GB" sz="1000">
                          <a:solidFill>
                            <a:srgbClr val="002060"/>
                          </a:solidFill>
                        </a:rPr>
                        <a:t>their</a:t>
                      </a:r>
                      <a:r>
                        <a:rPr lang="en-GB" sz="1000">
                          <a:solidFill>
                            <a:srgbClr val="002060"/>
                          </a:solidFill>
                        </a:rPr>
                        <a:t> work, then in KS2 the children are taught to suggest </a:t>
                      </a:r>
                      <a:r>
                        <a:rPr lang="en-GB" sz="1000">
                          <a:solidFill>
                            <a:srgbClr val="002060"/>
                          </a:solidFill>
                        </a:rPr>
                        <a:t>improvements</a:t>
                      </a:r>
                      <a:r>
                        <a:rPr lang="en-GB" sz="1000">
                          <a:solidFill>
                            <a:srgbClr val="002060"/>
                          </a:solidFill>
                        </a:rPr>
                        <a:t> and make </a:t>
                      </a:r>
                      <a:r>
                        <a:rPr lang="en-GB" sz="1000">
                          <a:solidFill>
                            <a:srgbClr val="002060"/>
                          </a:solidFill>
                        </a:rPr>
                        <a:t>changes</a:t>
                      </a:r>
                      <a:r>
                        <a:rPr lang="en-GB" sz="1000">
                          <a:solidFill>
                            <a:srgbClr val="002060"/>
                          </a:solidFill>
                        </a:rPr>
                        <a:t> to their work to make corrections and enhance their writing. </a:t>
                      </a:r>
                      <a:endParaRPr sz="1000">
                        <a:solidFill>
                          <a:srgbClr val="002060"/>
                        </a:solidFill>
                      </a:endParaRPr>
                    </a:p>
                    <a:p>
                      <a:pPr indent="0" lvl="0" marL="0" marR="0" rtl="0" algn="ctr">
                        <a:lnSpc>
                          <a:spcPct val="150000"/>
                        </a:lnSpc>
                        <a:spcBef>
                          <a:spcPts val="0"/>
                        </a:spcBef>
                        <a:spcAft>
                          <a:spcPts val="0"/>
                        </a:spcAft>
                        <a:buNone/>
                      </a:pPr>
                      <a:r>
                        <a:t/>
                      </a:r>
                      <a:endParaRPr b="0" i="0" sz="10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b="0" i="0" lang="en-GB" sz="1000" u="none" cap="none" strike="noStrike">
                          <a:solidFill>
                            <a:srgbClr val="002060"/>
                          </a:solidFill>
                          <a:latin typeface="Arial"/>
                          <a:ea typeface="Arial"/>
                          <a:cs typeface="Arial"/>
                          <a:sym typeface="Arial"/>
                        </a:rPr>
                        <a:t>In addition to being referred to and taught alongside other subjects, Handwriting and Spelling is also taught discreetly to ensure our children are prepared and equipped with the skills to practise and produce a neat, legible and fluent style using explicitly taught spelling rules.</a:t>
                      </a:r>
                      <a:endParaRPr b="0" i="0" sz="1000" u="none" cap="none" strike="noStrike">
                        <a:solidFill>
                          <a:srgbClr val="002060"/>
                        </a:solidFill>
                        <a:latin typeface="Arial"/>
                        <a:ea typeface="Arial"/>
                        <a:cs typeface="Arial"/>
                        <a:sym typeface="Arial"/>
                      </a:endParaRPr>
                    </a:p>
                  </a:txBody>
                  <a:tcPr marT="45725" marB="45725" marR="91450" marL="91450"/>
                </a:tc>
                <a:tc>
                  <a:txBody>
                    <a:bodyPr/>
                    <a:lstStyle/>
                    <a:p>
                      <a:pPr indent="0" lvl="0" marL="0" marR="0" rtl="0" algn="ctr">
                        <a:lnSpc>
                          <a:spcPct val="150000"/>
                        </a:lnSpc>
                        <a:spcBef>
                          <a:spcPts val="0"/>
                        </a:spcBef>
                        <a:spcAft>
                          <a:spcPts val="0"/>
                        </a:spcAft>
                        <a:buNone/>
                      </a:pPr>
                      <a:r>
                        <a:rPr lang="en-GB" sz="1200" u="none" cap="none" strike="noStrike">
                          <a:solidFill>
                            <a:srgbClr val="002060"/>
                          </a:solidFill>
                          <a:latin typeface="Arial"/>
                          <a:ea typeface="Arial"/>
                          <a:cs typeface="Arial"/>
                          <a:sym typeface="Arial"/>
                        </a:rPr>
                        <a:t>All pupils, regardless of background, gender, ability or additional need will have made progress from their starting points. </a:t>
                      </a:r>
                      <a:endParaRPr/>
                    </a:p>
                    <a:p>
                      <a:pPr indent="0" lvl="0" marL="0" marR="0" rtl="0" algn="ctr">
                        <a:lnSpc>
                          <a:spcPct val="150000"/>
                        </a:lnSpc>
                        <a:spcBef>
                          <a:spcPts val="0"/>
                        </a:spcBef>
                        <a:spcAft>
                          <a:spcPts val="0"/>
                        </a:spcAft>
                        <a:buNone/>
                      </a:pPr>
                      <a:r>
                        <a:t/>
                      </a:r>
                      <a:endParaRPr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GB" sz="1200" u="none" cap="none" strike="noStrike">
                          <a:solidFill>
                            <a:srgbClr val="002060"/>
                          </a:solidFill>
                          <a:latin typeface="Arial"/>
                          <a:ea typeface="Arial"/>
                          <a:cs typeface="Arial"/>
                          <a:sym typeface="Arial"/>
                        </a:rPr>
                        <a:t>Pupils enjoy English lessons and are keen, enthusiastic writers.</a:t>
                      </a:r>
                      <a:endParaRPr/>
                    </a:p>
                    <a:p>
                      <a:pPr indent="0" lvl="0" marL="0" marR="0" rtl="0" algn="ctr">
                        <a:lnSpc>
                          <a:spcPct val="150000"/>
                        </a:lnSpc>
                        <a:spcBef>
                          <a:spcPts val="0"/>
                        </a:spcBef>
                        <a:spcAft>
                          <a:spcPts val="0"/>
                        </a:spcAft>
                        <a:buNone/>
                      </a:pPr>
                      <a:r>
                        <a:t/>
                      </a:r>
                      <a:endParaRPr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GB" sz="1200" u="none" cap="none" strike="noStrike">
                          <a:solidFill>
                            <a:srgbClr val="002060"/>
                          </a:solidFill>
                          <a:latin typeface="Arial"/>
                          <a:ea typeface="Arial"/>
                          <a:cs typeface="Arial"/>
                          <a:sym typeface="Arial"/>
                        </a:rPr>
                        <a:t>Pupils have the knowledge and skills to write a variety of text types, being able to draw upon a range of internal structures of texts they have memorised.</a:t>
                      </a:r>
                      <a:endParaRPr/>
                    </a:p>
                    <a:p>
                      <a:pPr indent="0" lvl="0" marL="0" marR="0" rtl="0" algn="ctr">
                        <a:lnSpc>
                          <a:spcPct val="150000"/>
                        </a:lnSpc>
                        <a:spcBef>
                          <a:spcPts val="0"/>
                        </a:spcBef>
                        <a:spcAft>
                          <a:spcPts val="0"/>
                        </a:spcAft>
                        <a:buNone/>
                      </a:pPr>
                      <a:r>
                        <a:t/>
                      </a:r>
                      <a:endParaRPr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GB" sz="1200" u="none" cap="none" strike="noStrike">
                          <a:solidFill>
                            <a:srgbClr val="002060"/>
                          </a:solidFill>
                          <a:latin typeface="Arial"/>
                          <a:ea typeface="Arial"/>
                          <a:cs typeface="Arial"/>
                          <a:sym typeface="Arial"/>
                        </a:rPr>
                        <a:t>Pupils are able to write creatively and will do so independently.</a:t>
                      </a:r>
                      <a:endParaRPr/>
                    </a:p>
                    <a:p>
                      <a:pPr indent="0" lvl="0" marL="0" marR="0" rtl="0" algn="ctr">
                        <a:lnSpc>
                          <a:spcPct val="150000"/>
                        </a:lnSpc>
                        <a:spcBef>
                          <a:spcPts val="0"/>
                        </a:spcBef>
                        <a:spcAft>
                          <a:spcPts val="0"/>
                        </a:spcAft>
                        <a:buNone/>
                      </a:pPr>
                      <a:r>
                        <a:t/>
                      </a:r>
                      <a:endParaRPr sz="1200" u="none" cap="none" strike="noStrike">
                        <a:solidFill>
                          <a:srgbClr val="002060"/>
                        </a:solidFill>
                        <a:latin typeface="Arial"/>
                        <a:ea typeface="Arial"/>
                        <a:cs typeface="Arial"/>
                        <a:sym typeface="Arial"/>
                      </a:endParaRPr>
                    </a:p>
                    <a:p>
                      <a:pPr indent="0" lvl="0" marL="0" marR="0" rtl="0" algn="ctr">
                        <a:lnSpc>
                          <a:spcPct val="150000"/>
                        </a:lnSpc>
                        <a:spcBef>
                          <a:spcPts val="0"/>
                        </a:spcBef>
                        <a:spcAft>
                          <a:spcPts val="0"/>
                        </a:spcAft>
                        <a:buNone/>
                      </a:pPr>
                      <a:r>
                        <a:rPr lang="en-GB" sz="1200" u="none" cap="none" strike="noStrike">
                          <a:solidFill>
                            <a:srgbClr val="002060"/>
                          </a:solidFill>
                          <a:latin typeface="Arial"/>
                          <a:ea typeface="Arial"/>
                          <a:cs typeface="Arial"/>
                          <a:sym typeface="Arial"/>
                        </a:rPr>
                        <a:t>Pupils at HFPS will achieve alongside pupils in our Local Authority (Oldham) and at a National Level.</a:t>
                      </a:r>
                      <a:endParaRPr sz="1200" u="none" cap="none" strike="noStrike">
                        <a:solidFill>
                          <a:srgbClr val="002060"/>
                        </a:solidFill>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latin typeface="Gill Sans"/>
                <a:ea typeface="Gill Sans"/>
                <a:cs typeface="Gill Sans"/>
                <a:sym typeface="Gill Sans"/>
              </a:rPr>
              <a:t>Non-negotiables</a:t>
            </a:r>
            <a:r>
              <a:rPr b="1" lang="en-GB" u="sng">
                <a:latin typeface="Gill Sans"/>
                <a:ea typeface="Gill Sans"/>
                <a:cs typeface="Gill Sans"/>
                <a:sym typeface="Gill Sans"/>
              </a:rPr>
              <a:t> </a:t>
            </a:r>
            <a:endParaRPr b="1" u="sng">
              <a:latin typeface="Gill Sans"/>
              <a:ea typeface="Gill Sans"/>
              <a:cs typeface="Gill Sans"/>
              <a:sym typeface="Gill Sans"/>
            </a:endParaRPr>
          </a:p>
        </p:txBody>
      </p:sp>
      <p:sp>
        <p:nvSpPr>
          <p:cNvPr id="367" name="Google Shape;367;p42"/>
          <p:cNvSpPr txBox="1"/>
          <p:nvPr>
            <p:ph idx="1" type="body"/>
          </p:nvPr>
        </p:nvSpPr>
        <p:spPr>
          <a:xfrm>
            <a:off x="838200" y="1361250"/>
            <a:ext cx="10515600" cy="4815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GB" sz="1400" u="sng">
                <a:latin typeface="Gill Sans"/>
                <a:ea typeface="Gill Sans"/>
                <a:cs typeface="Gill Sans"/>
                <a:sym typeface="Gill Sans"/>
              </a:rPr>
              <a:t> </a:t>
            </a:r>
            <a:r>
              <a:rPr lang="en-GB" sz="3100" u="sng">
                <a:latin typeface="Gill Sans"/>
                <a:ea typeface="Gill Sans"/>
                <a:cs typeface="Gill Sans"/>
                <a:sym typeface="Gill Sans"/>
              </a:rPr>
              <a:t>Classroom resources </a:t>
            </a:r>
            <a:endParaRPr sz="3100" u="sng">
              <a:latin typeface="Gill Sans"/>
              <a:ea typeface="Gill Sans"/>
              <a:cs typeface="Gill Sans"/>
              <a:sym typeface="Gill Sans"/>
            </a:endParaRPr>
          </a:p>
          <a:p>
            <a:pPr indent="-317500" lvl="0" marL="457200" rtl="0" algn="l">
              <a:lnSpc>
                <a:spcPct val="115000"/>
              </a:lnSpc>
              <a:spcBef>
                <a:spcPts val="0"/>
              </a:spcBef>
              <a:spcAft>
                <a:spcPts val="0"/>
              </a:spcAft>
              <a:buSzPts val="1400"/>
              <a:buFont typeface="Gill Sans"/>
              <a:buChar char="●"/>
            </a:pPr>
            <a:r>
              <a:rPr lang="en-GB" sz="1400">
                <a:latin typeface="Gill Sans"/>
                <a:ea typeface="Gill Sans"/>
                <a:cs typeface="Gill Sans"/>
                <a:sym typeface="Gill Sans"/>
              </a:rPr>
              <a:t>RAFT displayed in the classroom</a:t>
            </a:r>
            <a:endParaRPr sz="1400">
              <a:latin typeface="Gill Sans"/>
              <a:ea typeface="Gill Sans"/>
              <a:cs typeface="Gill Sans"/>
              <a:sym typeface="Gill Sans"/>
            </a:endParaRPr>
          </a:p>
          <a:p>
            <a:pPr indent="-317500" lvl="0" marL="457200" rtl="0" algn="l">
              <a:lnSpc>
                <a:spcPct val="115000"/>
              </a:lnSpc>
              <a:spcBef>
                <a:spcPts val="0"/>
              </a:spcBef>
              <a:spcAft>
                <a:spcPts val="0"/>
              </a:spcAft>
              <a:buSzPts val="1400"/>
              <a:buFont typeface="Gill Sans"/>
              <a:buChar char="●"/>
            </a:pPr>
            <a:r>
              <a:rPr lang="en-GB" sz="1400">
                <a:latin typeface="Gill Sans"/>
                <a:ea typeface="Gill Sans"/>
                <a:cs typeface="Gill Sans"/>
                <a:sym typeface="Gill Sans"/>
              </a:rPr>
              <a:t>Spelling words that are the focus for the particular genre that you are teaching</a:t>
            </a:r>
            <a:endParaRPr sz="1400">
              <a:latin typeface="Gill Sans"/>
              <a:ea typeface="Gill Sans"/>
              <a:cs typeface="Gill Sans"/>
              <a:sym typeface="Gill Sans"/>
            </a:endParaRPr>
          </a:p>
          <a:p>
            <a:pPr indent="0" lvl="0" marL="457200" rtl="0" algn="l">
              <a:lnSpc>
                <a:spcPct val="115000"/>
              </a:lnSpc>
              <a:spcBef>
                <a:spcPts val="0"/>
              </a:spcBef>
              <a:spcAft>
                <a:spcPts val="0"/>
              </a:spcAft>
              <a:buNone/>
            </a:pPr>
            <a:r>
              <a:t/>
            </a:r>
            <a:endParaRPr sz="1400">
              <a:latin typeface="Gill Sans"/>
              <a:ea typeface="Gill Sans"/>
              <a:cs typeface="Gill Sans"/>
              <a:sym typeface="Gill Sans"/>
            </a:endParaRPr>
          </a:p>
          <a:p>
            <a:pPr indent="0" lvl="0" marL="0" rtl="0" algn="l">
              <a:lnSpc>
                <a:spcPct val="115000"/>
              </a:lnSpc>
              <a:spcBef>
                <a:spcPts val="0"/>
              </a:spcBef>
              <a:spcAft>
                <a:spcPts val="0"/>
              </a:spcAft>
              <a:buNone/>
            </a:pPr>
            <a:r>
              <a:rPr lang="en-GB" sz="2400" u="sng">
                <a:latin typeface="Gill Sans"/>
                <a:ea typeface="Gill Sans"/>
                <a:cs typeface="Gill Sans"/>
                <a:sym typeface="Gill Sans"/>
              </a:rPr>
              <a:t>EYFS</a:t>
            </a:r>
            <a:endParaRPr sz="2400" u="sng">
              <a:latin typeface="Gill Sans"/>
              <a:ea typeface="Gill Sans"/>
              <a:cs typeface="Gill Sans"/>
              <a:sym typeface="Gill Sans"/>
            </a:endParaRPr>
          </a:p>
          <a:p>
            <a:pPr indent="-323850" lvl="0" marL="457200" rtl="0" algn="l">
              <a:lnSpc>
                <a:spcPct val="115000"/>
              </a:lnSpc>
              <a:spcBef>
                <a:spcPts val="0"/>
              </a:spcBef>
              <a:spcAft>
                <a:spcPts val="0"/>
              </a:spcAft>
              <a:buSzPts val="1500"/>
              <a:buFont typeface="Gill Sans"/>
              <a:buChar char="-"/>
            </a:pPr>
            <a:r>
              <a:rPr lang="en-GB" sz="1500">
                <a:latin typeface="Gill Sans"/>
                <a:ea typeface="Gill Sans"/>
                <a:cs typeface="Gill Sans"/>
                <a:sym typeface="Gill Sans"/>
              </a:rPr>
              <a:t>Writing </a:t>
            </a:r>
            <a:r>
              <a:rPr lang="en-GB" sz="1500">
                <a:latin typeface="Gill Sans"/>
                <a:ea typeface="Gill Sans"/>
                <a:cs typeface="Gill Sans"/>
                <a:sym typeface="Gill Sans"/>
              </a:rPr>
              <a:t>opportunities</a:t>
            </a:r>
            <a:r>
              <a:rPr lang="en-GB" sz="1500">
                <a:latin typeface="Gill Sans"/>
                <a:ea typeface="Gill Sans"/>
                <a:cs typeface="Gill Sans"/>
                <a:sym typeface="Gill Sans"/>
              </a:rPr>
              <a:t> throughout CP</a:t>
            </a:r>
            <a:endParaRPr sz="1500">
              <a:latin typeface="Gill Sans"/>
              <a:ea typeface="Gill Sans"/>
              <a:cs typeface="Gill Sans"/>
              <a:sym typeface="Gill Sans"/>
            </a:endParaRPr>
          </a:p>
          <a:p>
            <a:pPr indent="-323850" lvl="0" marL="457200" rtl="0" algn="l">
              <a:lnSpc>
                <a:spcPct val="115000"/>
              </a:lnSpc>
              <a:spcBef>
                <a:spcPts val="0"/>
              </a:spcBef>
              <a:spcAft>
                <a:spcPts val="0"/>
              </a:spcAft>
              <a:buSzPts val="1500"/>
              <a:buFont typeface="Gill Sans"/>
              <a:buChar char="-"/>
            </a:pPr>
            <a:r>
              <a:rPr lang="en-GB" sz="1500">
                <a:latin typeface="Gill Sans"/>
                <a:ea typeface="Gill Sans"/>
                <a:cs typeface="Gill Sans"/>
                <a:sym typeface="Gill Sans"/>
              </a:rPr>
              <a:t>A range of writing </a:t>
            </a:r>
            <a:r>
              <a:rPr lang="en-GB" sz="1500">
                <a:latin typeface="Gill Sans"/>
                <a:ea typeface="Gill Sans"/>
                <a:cs typeface="Gill Sans"/>
                <a:sym typeface="Gill Sans"/>
              </a:rPr>
              <a:t>utensils</a:t>
            </a:r>
            <a:endParaRPr sz="15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4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2400" u="sng">
                <a:latin typeface="Gill Sans"/>
                <a:ea typeface="Gill Sans"/>
                <a:cs typeface="Gill Sans"/>
                <a:sym typeface="Gill Sans"/>
              </a:rPr>
              <a:t>KS1</a:t>
            </a:r>
            <a:endParaRPr sz="2400" u="sng">
              <a:latin typeface="Gill Sans"/>
              <a:ea typeface="Gill Sans"/>
              <a:cs typeface="Gill Sans"/>
              <a:sym typeface="Gill Sans"/>
            </a:endParaRPr>
          </a:p>
          <a:p>
            <a:pPr indent="-317500" lvl="0" marL="457200" rtl="0" algn="l">
              <a:lnSpc>
                <a:spcPct val="115000"/>
              </a:lnSpc>
              <a:spcBef>
                <a:spcPts val="0"/>
              </a:spcBef>
              <a:spcAft>
                <a:spcPts val="0"/>
              </a:spcAft>
              <a:buSzPts val="1400"/>
              <a:buFont typeface="Gill Sans"/>
              <a:buChar char="●"/>
            </a:pPr>
            <a:r>
              <a:rPr lang="en-GB" sz="1400">
                <a:latin typeface="Gill Sans"/>
                <a:ea typeface="Gill Sans"/>
                <a:cs typeface="Gill Sans"/>
                <a:sym typeface="Gill Sans"/>
              </a:rPr>
              <a:t>Phonics sounds mats</a:t>
            </a:r>
            <a:endParaRPr sz="1400">
              <a:latin typeface="Gill Sans"/>
              <a:ea typeface="Gill Sans"/>
              <a:cs typeface="Gill Sans"/>
              <a:sym typeface="Gill Sans"/>
            </a:endParaRPr>
          </a:p>
          <a:p>
            <a:pPr indent="-317500" lvl="0" marL="457200" rtl="0" algn="l">
              <a:lnSpc>
                <a:spcPct val="115000"/>
              </a:lnSpc>
              <a:spcBef>
                <a:spcPts val="0"/>
              </a:spcBef>
              <a:spcAft>
                <a:spcPts val="0"/>
              </a:spcAft>
              <a:buSzPts val="1400"/>
              <a:buFont typeface="Gill Sans"/>
              <a:buChar char="●"/>
            </a:pPr>
            <a:r>
              <a:rPr lang="en-GB" sz="1400">
                <a:latin typeface="Gill Sans"/>
                <a:ea typeface="Gill Sans"/>
                <a:cs typeface="Gill Sans"/>
                <a:sym typeface="Gill Sans"/>
              </a:rPr>
              <a:t>Phonics word cues- fred fingers etc</a:t>
            </a:r>
            <a:endParaRPr sz="14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4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2100" u="sng">
                <a:latin typeface="Gill Sans"/>
                <a:ea typeface="Gill Sans"/>
                <a:cs typeface="Gill Sans"/>
                <a:sym typeface="Gill Sans"/>
              </a:rPr>
              <a:t>KS2</a:t>
            </a:r>
            <a:endParaRPr sz="2100" u="sng">
              <a:latin typeface="Gill Sans"/>
              <a:ea typeface="Gill Sans"/>
              <a:cs typeface="Gill Sans"/>
              <a:sym typeface="Gill Sans"/>
            </a:endParaRPr>
          </a:p>
          <a:p>
            <a:pPr indent="-317500" lvl="0" marL="457200" rtl="0" algn="l">
              <a:lnSpc>
                <a:spcPct val="115000"/>
              </a:lnSpc>
              <a:spcBef>
                <a:spcPts val="0"/>
              </a:spcBef>
              <a:spcAft>
                <a:spcPts val="0"/>
              </a:spcAft>
              <a:buSzPts val="1400"/>
              <a:buFont typeface="Gill Sans"/>
              <a:buChar char="●"/>
            </a:pPr>
            <a:r>
              <a:rPr lang="en-GB" sz="1400">
                <a:latin typeface="Gill Sans"/>
                <a:ea typeface="Gill Sans"/>
                <a:cs typeface="Gill Sans"/>
                <a:sym typeface="Gill Sans"/>
              </a:rPr>
              <a:t>Access to dictionaries and thesaurus </a:t>
            </a:r>
            <a:endParaRPr sz="1400" u="sng">
              <a:latin typeface="Gill Sans"/>
              <a:ea typeface="Gill Sans"/>
              <a:cs typeface="Gill Sans"/>
              <a:sym typeface="Gill Sans"/>
            </a:endParaRPr>
          </a:p>
          <a:p>
            <a:pPr indent="0" lvl="0" marL="0" rtl="0" algn="l">
              <a:lnSpc>
                <a:spcPct val="115000"/>
              </a:lnSpc>
              <a:spcBef>
                <a:spcPts val="0"/>
              </a:spcBef>
              <a:spcAft>
                <a:spcPts val="0"/>
              </a:spcAft>
              <a:buNone/>
            </a:pPr>
            <a:r>
              <a:t/>
            </a:r>
            <a:endParaRPr sz="1400">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100">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68" name="Google Shape;368;p42"/>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69" name="Google Shape;369;p42"/>
          <p:cNvPicPr preferRelativeResize="0"/>
          <p:nvPr/>
        </p:nvPicPr>
        <p:blipFill rotWithShape="1">
          <a:blip r:embed="rId3">
            <a:alphaModFix/>
          </a:blip>
          <a:srcRect b="0" l="0" r="0" t="0"/>
          <a:stretch/>
        </p:blipFill>
        <p:spPr>
          <a:xfrm>
            <a:off x="11178450" y="0"/>
            <a:ext cx="819150" cy="8398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solidFill>
                  <a:srgbClr val="002060"/>
                </a:solidFill>
                <a:latin typeface="Gill Sans"/>
                <a:ea typeface="Gill Sans"/>
                <a:cs typeface="Gill Sans"/>
                <a:sym typeface="Gill Sans"/>
              </a:rPr>
              <a:t>Non-negotiables continued </a:t>
            </a:r>
            <a:endParaRPr b="1" sz="5000" u="sng">
              <a:solidFill>
                <a:srgbClr val="002060"/>
              </a:solidFill>
              <a:latin typeface="Gill Sans"/>
              <a:ea typeface="Gill Sans"/>
              <a:cs typeface="Gill Sans"/>
              <a:sym typeface="Gill Sans"/>
            </a:endParaRPr>
          </a:p>
        </p:txBody>
      </p:sp>
      <p:sp>
        <p:nvSpPr>
          <p:cNvPr id="375" name="Google Shape;375;p4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500" u="sng">
                <a:solidFill>
                  <a:srgbClr val="002060"/>
                </a:solidFill>
                <a:latin typeface="Gill Sans"/>
                <a:ea typeface="Gill Sans"/>
                <a:cs typeface="Gill Sans"/>
                <a:sym typeface="Gill Sans"/>
              </a:rPr>
              <a:t>Genre coverage</a:t>
            </a:r>
            <a:endParaRPr b="1" sz="2500" u="sng">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600" u="sng">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It is essential that we stick to the writing genre coverage for your year group.  This is so we can confidently say we are teaching what we say we are teaching.</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If you need to change something on the genre coverage sheet then please discuss it with one of the writing team - we can always jiggle things around but we need to make sure that we have got sufficient coverage of each genre in each year group.</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a:solidFill>
                  <a:srgbClr val="002060"/>
                </a:solidFill>
                <a:latin typeface="Gill Sans"/>
                <a:ea typeface="Gill Sans"/>
                <a:cs typeface="Gill Sans"/>
                <a:sym typeface="Gill Sans"/>
              </a:rPr>
              <a:t>Here’s the link to the genre coverage folder</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1600" u="sng">
                <a:solidFill>
                  <a:srgbClr val="00B0F0"/>
                </a:solidFill>
                <a:latin typeface="Gill Sans"/>
                <a:ea typeface="Gill Sans"/>
                <a:cs typeface="Gill Sans"/>
                <a:sym typeface="Gill Sans"/>
                <a:hlinkClick r:id="rId3">
                  <a:extLst>
                    <a:ext uri="{A12FA001-AC4F-418D-AE19-62706E023703}">
                      <ahyp:hlinkClr val="tx"/>
                    </a:ext>
                  </a:extLst>
                </a:hlinkClick>
              </a:rPr>
              <a:t>https://drive.google.com/drive/folders/1lyVQcjBaWJCOuHoeTwNN04fIL6liikAc?usp=drive_link</a:t>
            </a:r>
            <a:r>
              <a:rPr lang="en-GB" sz="1600">
                <a:solidFill>
                  <a:srgbClr val="00B0F0"/>
                </a:solidFill>
                <a:latin typeface="Gill Sans"/>
                <a:ea typeface="Gill Sans"/>
                <a:cs typeface="Gill Sans"/>
                <a:sym typeface="Gill Sans"/>
              </a:rPr>
              <a:t> </a:t>
            </a:r>
            <a:endParaRPr sz="1600">
              <a:solidFill>
                <a:srgbClr val="00B0F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76" name="Google Shape;376;p43"/>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77" name="Google Shape;377;p43"/>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solidFill>
                  <a:srgbClr val="002060"/>
                </a:solidFill>
                <a:latin typeface="Gill Sans"/>
                <a:ea typeface="Gill Sans"/>
                <a:cs typeface="Gill Sans"/>
                <a:sym typeface="Gill Sans"/>
              </a:rPr>
              <a:t>Non-negotiables continued </a:t>
            </a:r>
            <a:endParaRPr b="1" sz="5000" u="sng">
              <a:solidFill>
                <a:srgbClr val="002060"/>
              </a:solidFill>
              <a:latin typeface="Gill Sans"/>
              <a:ea typeface="Gill Sans"/>
              <a:cs typeface="Gill Sans"/>
              <a:sym typeface="Gill Sans"/>
            </a:endParaRPr>
          </a:p>
        </p:txBody>
      </p:sp>
      <p:sp>
        <p:nvSpPr>
          <p:cNvPr id="383" name="Google Shape;383;p4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GB" sz="2500" u="sng">
                <a:solidFill>
                  <a:srgbClr val="002060"/>
                </a:solidFill>
                <a:latin typeface="Gill Sans"/>
                <a:ea typeface="Gill Sans"/>
                <a:cs typeface="Gill Sans"/>
                <a:sym typeface="Gill Sans"/>
              </a:rPr>
              <a:t>Skills Progression</a:t>
            </a:r>
            <a:endParaRPr b="1" sz="2500" u="sng">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600" u="sng">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rPr lang="en-GB" sz="1600">
                <a:solidFill>
                  <a:srgbClr val="002060"/>
                </a:solidFill>
                <a:latin typeface="Gill Sans"/>
                <a:ea typeface="Gill Sans"/>
                <a:cs typeface="Gill Sans"/>
                <a:sym typeface="Gill Sans"/>
              </a:rPr>
              <a:t>When planning your writing topic, please refer to the skills progression document for your year group. The key skills on your RAFT should match the ones listed on the document. Please highlight the key skills you have taught as part of your current writing topic in yellow.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rPr lang="en-GB" sz="1600">
                <a:solidFill>
                  <a:srgbClr val="002060"/>
                </a:solidFill>
                <a:latin typeface="Gill Sans"/>
                <a:ea typeface="Gill Sans"/>
                <a:cs typeface="Gill Sans"/>
                <a:sym typeface="Gill Sans"/>
              </a:rPr>
              <a:t>Here’s the link to the skills progression folder</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rPr lang="en-GB" sz="1600" u="sng">
                <a:solidFill>
                  <a:srgbClr val="00B0F0"/>
                </a:solidFill>
                <a:latin typeface="Gill Sans"/>
                <a:ea typeface="Gill Sans"/>
                <a:cs typeface="Gill Sans"/>
                <a:sym typeface="Gill Sans"/>
                <a:hlinkClick r:id="rId3">
                  <a:extLst>
                    <a:ext uri="{A12FA001-AC4F-418D-AE19-62706E023703}">
                      <ahyp:hlinkClr val="tx"/>
                    </a:ext>
                  </a:extLst>
                </a:hlinkClick>
              </a:rPr>
              <a:t>https://drive.google.com/drive/u/0/folders/1Z56ccjC61nTdT7xpV_0BVoA2X2YXjyYV</a:t>
            </a:r>
            <a:r>
              <a:rPr lang="en-GB" sz="1600" u="sng">
                <a:solidFill>
                  <a:srgbClr val="00B0F0"/>
                </a:solidFill>
                <a:latin typeface="Gill Sans"/>
                <a:ea typeface="Gill Sans"/>
                <a:cs typeface="Gill Sans"/>
                <a:sym typeface="Gill Sans"/>
              </a:rPr>
              <a:t> </a:t>
            </a:r>
            <a:endParaRPr sz="1600" u="sng">
              <a:solidFill>
                <a:srgbClr val="00B0F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b="1" sz="2500" u="sng">
              <a:solidFill>
                <a:srgbClr val="00206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384" name="Google Shape;384;p44"/>
          <p:cNvPicPr preferRelativeResize="0"/>
          <p:nvPr/>
        </p:nvPicPr>
        <p:blipFill rotWithShape="1">
          <a:blip r:embed="rId4">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85" name="Google Shape;385;p44"/>
          <p:cNvPicPr preferRelativeResize="0"/>
          <p:nvPr/>
        </p:nvPicPr>
        <p:blipFill rotWithShape="1">
          <a:blip r:embed="rId4">
            <a:alphaModFix/>
          </a:blip>
          <a:srcRect b="0" l="0" r="0" t="0"/>
          <a:stretch/>
        </p:blipFill>
        <p:spPr>
          <a:xfrm>
            <a:off x="11178450" y="0"/>
            <a:ext cx="819150" cy="83983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solidFill>
                  <a:srgbClr val="002060"/>
                </a:solidFill>
                <a:latin typeface="Gill Sans"/>
                <a:ea typeface="Gill Sans"/>
                <a:cs typeface="Gill Sans"/>
                <a:sym typeface="Gill Sans"/>
              </a:rPr>
              <a:t>Non-negotiables continued </a:t>
            </a:r>
            <a:endParaRPr b="1" sz="5000" u="sng">
              <a:solidFill>
                <a:srgbClr val="002060"/>
              </a:solidFill>
              <a:latin typeface="Gill Sans"/>
              <a:ea typeface="Gill Sans"/>
              <a:cs typeface="Gill Sans"/>
              <a:sym typeface="Gill Sans"/>
            </a:endParaRPr>
          </a:p>
        </p:txBody>
      </p:sp>
      <p:sp>
        <p:nvSpPr>
          <p:cNvPr id="391" name="Google Shape;391;p4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GB" sz="2500" u="sng">
                <a:solidFill>
                  <a:srgbClr val="002060"/>
                </a:solidFill>
                <a:latin typeface="Gill Sans"/>
                <a:ea typeface="Gill Sans"/>
                <a:cs typeface="Gill Sans"/>
                <a:sym typeface="Gill Sans"/>
              </a:rPr>
              <a:t>Books for all children</a:t>
            </a:r>
            <a:r>
              <a:rPr lang="en-GB" sz="1600">
                <a:solidFill>
                  <a:srgbClr val="002060"/>
                </a:solidFill>
                <a:latin typeface="Gill Sans"/>
                <a:ea typeface="Gill Sans"/>
                <a:cs typeface="Gill Sans"/>
                <a:sym typeface="Gill Sans"/>
              </a:rPr>
              <a:t>(KS1/KS2)</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Cover sheet  (see examples included)</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Key skill being taught on cover sheet- highlight current key skill being taught and leave previous key skills blank if they have been included</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Spelling words that are being taught on cover sheet </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UKS2 - Y3/4 words in green, Y5/6 words in blue</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LKS2 - Y2 CEW in green, YR3/4 words in blue</a:t>
            </a:r>
            <a:endParaRPr sz="16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1600">
              <a:solidFill>
                <a:srgbClr val="002060"/>
              </a:solidFill>
              <a:latin typeface="Gill Sans"/>
              <a:ea typeface="Gill Sans"/>
              <a:cs typeface="Gill Sans"/>
              <a:sym typeface="Gill Sans"/>
            </a:endParaRPr>
          </a:p>
          <a:p>
            <a:pPr indent="-330200" lvl="0" marL="4572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There should be evidence of the writing sequence being followed:</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Some vocabulary work</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Key skill work (should be linked to the writing you are doing, not just random work sheets)</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Planning</a:t>
            </a:r>
            <a:endParaRPr sz="1600">
              <a:solidFill>
                <a:srgbClr val="002060"/>
              </a:solidFill>
              <a:latin typeface="Gill Sans"/>
              <a:ea typeface="Gill Sans"/>
              <a:cs typeface="Gill Sans"/>
              <a:sym typeface="Gill Sans"/>
            </a:endParaRPr>
          </a:p>
          <a:p>
            <a:pPr indent="-330200" lvl="0" marL="914400" rtl="0" algn="l">
              <a:lnSpc>
                <a:spcPct val="115000"/>
              </a:lnSpc>
              <a:spcBef>
                <a:spcPts val="0"/>
              </a:spcBef>
              <a:spcAft>
                <a:spcPts val="0"/>
              </a:spcAft>
              <a:buClr>
                <a:srgbClr val="002060"/>
              </a:buClr>
              <a:buSzPts val="1600"/>
              <a:buFont typeface="Gill Sans"/>
              <a:buChar char="-"/>
            </a:pPr>
            <a:r>
              <a:rPr lang="en-GB" sz="1600">
                <a:solidFill>
                  <a:srgbClr val="002060"/>
                </a:solidFill>
                <a:latin typeface="Gill Sans"/>
                <a:ea typeface="Gill Sans"/>
                <a:cs typeface="Gill Sans"/>
                <a:sym typeface="Gill Sans"/>
              </a:rPr>
              <a:t>Writing </a:t>
            </a:r>
            <a:endParaRPr b="1" sz="1600" u="sng">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b="1" sz="2500" u="sng">
              <a:latin typeface="Arial"/>
              <a:ea typeface="Arial"/>
              <a:cs typeface="Arial"/>
              <a:sym typeface="Arial"/>
            </a:endParaRPr>
          </a:p>
        </p:txBody>
      </p:sp>
      <p:pic>
        <p:nvPicPr>
          <p:cNvPr descr="https://lh5.googleusercontent.com/4PB0eZ_6s9nH63PHA71sAdGBV-cc1smEMJsWyyltf1nk8jyko1ZchcHjkohtrHIjPAElACX8uqg6HCsMBNaL3izcsvRgY6L6-m5JNuHe6Ifu4nSRgApKwjlzP4SKRiCAVy9VfhL3fT7UHe-mS_jZlbkWlPTjJP_j6Gg99e8PjyyTNZV5H1eMBPFnl6oqFare=nw" id="392" name="Google Shape;392;p45"/>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393" name="Google Shape;393;p45"/>
          <p:cNvPicPr preferRelativeResize="0"/>
          <p:nvPr/>
        </p:nvPicPr>
        <p:blipFill rotWithShape="1">
          <a:blip r:embed="rId3">
            <a:alphaModFix/>
          </a:blip>
          <a:srcRect b="0" l="0" r="0" t="0"/>
          <a:stretch/>
        </p:blipFill>
        <p:spPr>
          <a:xfrm>
            <a:off x="11178450" y="0"/>
            <a:ext cx="819150" cy="83983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sz="5000" u="sng">
                <a:solidFill>
                  <a:srgbClr val="002060"/>
                </a:solidFill>
                <a:latin typeface="Gill Sans"/>
                <a:ea typeface="Gill Sans"/>
                <a:cs typeface="Gill Sans"/>
                <a:sym typeface="Gill Sans"/>
              </a:rPr>
              <a:t>Non-negotiables continued </a:t>
            </a:r>
            <a:endParaRPr b="1" sz="5000" u="sng">
              <a:solidFill>
                <a:srgbClr val="002060"/>
              </a:solidFill>
              <a:latin typeface="Gill Sans"/>
              <a:ea typeface="Gill Sans"/>
              <a:cs typeface="Gill Sans"/>
              <a:sym typeface="Gill Sans"/>
            </a:endParaRPr>
          </a:p>
        </p:txBody>
      </p:sp>
      <p:sp>
        <p:nvSpPr>
          <p:cNvPr id="399" name="Google Shape;399;p46"/>
          <p:cNvSpPr txBox="1"/>
          <p:nvPr>
            <p:ph idx="1" type="body"/>
          </p:nvPr>
        </p:nvSpPr>
        <p:spPr>
          <a:xfrm>
            <a:off x="838200" y="1441150"/>
            <a:ext cx="10515600" cy="51933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GB" sz="2500" u="sng">
                <a:solidFill>
                  <a:srgbClr val="002060"/>
                </a:solidFill>
                <a:latin typeface="Gill Sans"/>
                <a:ea typeface="Gill Sans"/>
                <a:cs typeface="Gill Sans"/>
                <a:sym typeface="Gill Sans"/>
              </a:rPr>
              <a:t>Assessment</a:t>
            </a:r>
            <a:endParaRPr b="1" sz="2500" u="sng">
              <a:solidFill>
                <a:srgbClr val="002060"/>
              </a:solidFill>
              <a:latin typeface="Gill Sans"/>
              <a:ea typeface="Gill Sans"/>
              <a:cs typeface="Gill Sans"/>
              <a:sym typeface="Gill Sans"/>
            </a:endParaRPr>
          </a:p>
          <a:p>
            <a:pPr indent="-317500" lvl="0" marL="4572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Assessment grid - this should contain the following:  </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The key skills you are assessing against in this piece.</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Have they written in the correct tense?</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Have they used the appropriate person throughout the piece?</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Is there evidence of year group spellings (from cover sheet) being used?</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Has punctuation that has already been taught been used accurately?</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KS2 - is there evidence of correct tone being used?</a:t>
            </a:r>
            <a:endParaRPr sz="14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400">
              <a:solidFill>
                <a:srgbClr val="002060"/>
              </a:solidFill>
              <a:latin typeface="Gill Sans"/>
              <a:ea typeface="Gill Sans"/>
              <a:cs typeface="Gill Sans"/>
              <a:sym typeface="Gill Sans"/>
            </a:endParaRPr>
          </a:p>
          <a:p>
            <a:pPr indent="-317500" lvl="0" marL="4572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Assessment grids should be stuck in after children’s writing.  It is OK to share the assessment grids before writing begins, but as there were concerns about it being viewed as a ‘checklist’, then let’s stick it in after.  If more than one paragraph is being written, an assessment grid should be stuck in after each paragraph so children are aware of how they can improve their writing.</a:t>
            </a:r>
            <a:endParaRPr sz="1400">
              <a:solidFill>
                <a:srgbClr val="002060"/>
              </a:solidFill>
              <a:latin typeface="Gill Sans"/>
              <a:ea typeface="Gill Sans"/>
              <a:cs typeface="Gill Sans"/>
              <a:sym typeface="Gill Sans"/>
            </a:endParaRPr>
          </a:p>
          <a:p>
            <a:pPr indent="-317500" lvl="0" marL="4572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Teachers to use red, yellow and green to assess a piece of writing.</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Red - no evidence </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Yellow - some evidence but not consistently used</a:t>
            </a:r>
            <a:endParaRPr sz="1400">
              <a:solidFill>
                <a:srgbClr val="002060"/>
              </a:solidFill>
              <a:latin typeface="Gill Sans"/>
              <a:ea typeface="Gill Sans"/>
              <a:cs typeface="Gill Sans"/>
              <a:sym typeface="Gill Sans"/>
            </a:endParaRPr>
          </a:p>
          <a:p>
            <a:pPr indent="-317500" lvl="0" marL="9144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Green - evidence of this being consistently used</a:t>
            </a:r>
            <a:endParaRPr sz="1400">
              <a:solidFill>
                <a:srgbClr val="00206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400">
              <a:solidFill>
                <a:srgbClr val="002060"/>
              </a:solidFill>
              <a:latin typeface="Gill Sans"/>
              <a:ea typeface="Gill Sans"/>
              <a:cs typeface="Gill Sans"/>
              <a:sym typeface="Gill Sans"/>
            </a:endParaRPr>
          </a:p>
          <a:p>
            <a:pPr indent="-317500" lvl="0" marL="457200" rtl="0" algn="l">
              <a:lnSpc>
                <a:spcPct val="115000"/>
              </a:lnSpc>
              <a:spcBef>
                <a:spcPts val="0"/>
              </a:spcBef>
              <a:spcAft>
                <a:spcPts val="0"/>
              </a:spcAft>
              <a:buClr>
                <a:srgbClr val="002060"/>
              </a:buClr>
              <a:buSzPts val="1400"/>
              <a:buFont typeface="Gill Sans"/>
              <a:buChar char="●"/>
            </a:pPr>
            <a:r>
              <a:rPr lang="en-GB" sz="1400">
                <a:solidFill>
                  <a:srgbClr val="002060"/>
                </a:solidFill>
                <a:latin typeface="Gill Sans"/>
                <a:ea typeface="Gill Sans"/>
                <a:cs typeface="Gill Sans"/>
                <a:sym typeface="Gill Sans"/>
              </a:rPr>
              <a:t>After each piece, complete the assessment tracker for your class - see the link to the folder below.  </a:t>
            </a:r>
            <a:endParaRPr sz="1400">
              <a:solidFill>
                <a:srgbClr val="002060"/>
              </a:solidFill>
              <a:latin typeface="Gill Sans"/>
              <a:ea typeface="Gill Sans"/>
              <a:cs typeface="Gill Sans"/>
              <a:sym typeface="Gill Sans"/>
            </a:endParaRPr>
          </a:p>
          <a:p>
            <a:pPr indent="0" lvl="0" marL="457200" rtl="0" algn="l">
              <a:lnSpc>
                <a:spcPct val="115000"/>
              </a:lnSpc>
              <a:spcBef>
                <a:spcPts val="0"/>
              </a:spcBef>
              <a:spcAft>
                <a:spcPts val="0"/>
              </a:spcAft>
              <a:buClr>
                <a:schemeClr val="dk1"/>
              </a:buClr>
              <a:buSzPts val="1100"/>
              <a:buFont typeface="Arial"/>
              <a:buNone/>
            </a:pPr>
            <a:r>
              <a:rPr lang="en-GB" sz="1400" u="sng">
                <a:solidFill>
                  <a:srgbClr val="00B0F0"/>
                </a:solidFill>
                <a:latin typeface="Gill Sans"/>
                <a:ea typeface="Gill Sans"/>
                <a:cs typeface="Gill Sans"/>
                <a:sym typeface="Gill Sans"/>
              </a:rPr>
              <a:t>https://drive.google.com/drive/folders/1oxGO0A9Z2oM5r_93gJaEsUi2z-Hv5klX?usp=drive_link </a:t>
            </a:r>
            <a:endParaRPr b="1" sz="1400" u="sng">
              <a:solidFill>
                <a:srgbClr val="00B0F0"/>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b="1" sz="2500" u="sng">
              <a:solidFill>
                <a:srgbClr val="002060"/>
              </a:solidFill>
              <a:latin typeface="Gill Sans"/>
              <a:ea typeface="Gill Sans"/>
              <a:cs typeface="Gill Sans"/>
              <a:sym typeface="Gill Sans"/>
            </a:endParaRPr>
          </a:p>
        </p:txBody>
      </p:sp>
      <p:pic>
        <p:nvPicPr>
          <p:cNvPr descr="https://lh5.googleusercontent.com/4PB0eZ_6s9nH63PHA71sAdGBV-cc1smEMJsWyyltf1nk8jyko1ZchcHjkohtrHIjPAElACX8uqg6HCsMBNaL3izcsvRgY6L6-m5JNuHe6Ifu4nSRgApKwjlzP4SKRiCAVy9VfhL3fT7UHe-mS_jZlbkWlPTjJP_j6Gg99e8PjyyTNZV5H1eMBPFnl6oqFare=nw" id="400" name="Google Shape;400;p46"/>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401" name="Google Shape;401;p46"/>
          <p:cNvPicPr preferRelativeResize="0"/>
          <p:nvPr/>
        </p:nvPicPr>
        <p:blipFill rotWithShape="1">
          <a:blip r:embed="rId3">
            <a:alphaModFix/>
          </a:blip>
          <a:srcRect b="0" l="0" r="0" t="0"/>
          <a:stretch/>
        </p:blipFill>
        <p:spPr>
          <a:xfrm>
            <a:off x="11178450" y="0"/>
            <a:ext cx="819150" cy="8398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10" name="Google Shape;110;p16"/>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11" name="Google Shape;111;p16"/>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12" name="Google Shape;112;p16"/>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 Threshold Concepts</a:t>
            </a:r>
            <a:endParaRPr i="0" sz="3200" u="sng" cap="none" strike="noStrike">
              <a:solidFill>
                <a:srgbClr val="002060"/>
              </a:solidFill>
              <a:latin typeface="Gill Sans"/>
              <a:ea typeface="Gill Sans"/>
              <a:cs typeface="Gill Sans"/>
              <a:sym typeface="Gill Sans"/>
            </a:endParaRPr>
          </a:p>
        </p:txBody>
      </p:sp>
      <p:grpSp>
        <p:nvGrpSpPr>
          <p:cNvPr id="113" name="Google Shape;113;p16"/>
          <p:cNvGrpSpPr/>
          <p:nvPr/>
        </p:nvGrpSpPr>
        <p:grpSpPr>
          <a:xfrm>
            <a:off x="3167264" y="1104071"/>
            <a:ext cx="5857470" cy="5424294"/>
            <a:chOff x="1135264" y="-6120"/>
            <a:chExt cx="5857470" cy="5424294"/>
          </a:xfrm>
        </p:grpSpPr>
        <p:sp>
          <p:nvSpPr>
            <p:cNvPr id="114" name="Google Shape;114;p16"/>
            <p:cNvSpPr/>
            <p:nvPr/>
          </p:nvSpPr>
          <p:spPr>
            <a:xfrm>
              <a:off x="1358799" y="-6120"/>
              <a:ext cx="5410400" cy="5410400"/>
            </a:xfrm>
            <a:custGeom>
              <a:rect b="b" l="l" r="r" t="t"/>
              <a:pathLst>
                <a:path extrusionOk="0" h="120000" w="120000">
                  <a:moveTo>
                    <a:pt x="75067" y="5451"/>
                  </a:moveTo>
                  <a:lnTo>
                    <a:pt x="75067" y="5451"/>
                  </a:lnTo>
                  <a:cubicBezTo>
                    <a:pt x="100823" y="12565"/>
                    <a:pt x="118094" y="36725"/>
                    <a:pt x="116490" y="63397"/>
                  </a:cubicBezTo>
                  <a:cubicBezTo>
                    <a:pt x="114886" y="90070"/>
                    <a:pt x="94844" y="111986"/>
                    <a:pt x="68421" y="115962"/>
                  </a:cubicBezTo>
                  <a:cubicBezTo>
                    <a:pt x="41998" y="119938"/>
                    <a:pt x="16394" y="104891"/>
                    <a:pt x="7011" y="79871"/>
                  </a:cubicBezTo>
                  <a:cubicBezTo>
                    <a:pt x="-2371" y="54852"/>
                    <a:pt x="7025" y="26679"/>
                    <a:pt x="29547" y="12300"/>
                  </a:cubicBezTo>
                  <a:lnTo>
                    <a:pt x="27972" y="9292"/>
                  </a:lnTo>
                  <a:lnTo>
                    <a:pt x="35217" y="12668"/>
                  </a:lnTo>
                  <a:lnTo>
                    <a:pt x="34069" y="20937"/>
                  </a:lnTo>
                  <a:lnTo>
                    <a:pt x="32495" y="17930"/>
                  </a:lnTo>
                  <a:lnTo>
                    <a:pt x="32495" y="17930"/>
                  </a:lnTo>
                  <a:cubicBezTo>
                    <a:pt x="12674" y="30889"/>
                    <a:pt x="4587" y="55926"/>
                    <a:pt x="13082" y="78031"/>
                  </a:cubicBezTo>
                  <a:cubicBezTo>
                    <a:pt x="21578" y="100136"/>
                    <a:pt x="44350" y="113313"/>
                    <a:pt x="67749" y="109662"/>
                  </a:cubicBezTo>
                  <a:cubicBezTo>
                    <a:pt x="91147" y="106012"/>
                    <a:pt x="108823" y="86524"/>
                    <a:pt x="110181" y="62881"/>
                  </a:cubicBezTo>
                  <a:cubicBezTo>
                    <a:pt x="111538" y="39239"/>
                    <a:pt x="96209" y="17856"/>
                    <a:pt x="73382" y="11551"/>
                  </a:cubicBezTo>
                  <a:close/>
                </a:path>
              </a:pathLst>
            </a:cu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3036093" y="491"/>
              <a:ext cx="2055812" cy="1027906"/>
            </a:xfrm>
            <a:prstGeom prst="roundRect">
              <a:avLst>
                <a:gd fmla="val 16667" name="adj"/>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3086271" y="50669"/>
              <a:ext cx="1955456" cy="927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Arial"/>
                  <a:ea typeface="Arial"/>
                  <a:cs typeface="Arial"/>
                  <a:sym typeface="Arial"/>
                </a:rPr>
                <a:t>Spoken Language</a:t>
              </a:r>
              <a:endParaRPr b="0" i="0" sz="2400" u="none" cap="none" strike="noStrike">
                <a:solidFill>
                  <a:schemeClr val="lt1"/>
                </a:solidFill>
                <a:latin typeface="Arial"/>
                <a:ea typeface="Arial"/>
                <a:cs typeface="Arial"/>
                <a:sym typeface="Arial"/>
              </a:endParaRPr>
            </a:p>
          </p:txBody>
        </p:sp>
        <p:sp>
          <p:nvSpPr>
            <p:cNvPr id="117" name="Google Shape;117;p16"/>
            <p:cNvSpPr/>
            <p:nvPr/>
          </p:nvSpPr>
          <p:spPr>
            <a:xfrm>
              <a:off x="4936922" y="1097936"/>
              <a:ext cx="2055812" cy="1027906"/>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nvSpPr>
          <p:spPr>
            <a:xfrm>
              <a:off x="4987100" y="1148114"/>
              <a:ext cx="1955456" cy="927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Arial"/>
                  <a:ea typeface="Arial"/>
                  <a:cs typeface="Arial"/>
                  <a:sym typeface="Arial"/>
                </a:rPr>
                <a:t>Reason for Writing</a:t>
              </a:r>
              <a:endParaRPr b="0" i="0" sz="2400" u="none" cap="none" strike="noStrike">
                <a:solidFill>
                  <a:schemeClr val="lt1"/>
                </a:solidFill>
                <a:latin typeface="Arial"/>
                <a:ea typeface="Arial"/>
                <a:cs typeface="Arial"/>
                <a:sym typeface="Arial"/>
              </a:endParaRPr>
            </a:p>
          </p:txBody>
        </p:sp>
        <p:sp>
          <p:nvSpPr>
            <p:cNvPr id="119" name="Google Shape;119;p16"/>
            <p:cNvSpPr/>
            <p:nvPr/>
          </p:nvSpPr>
          <p:spPr>
            <a:xfrm>
              <a:off x="4936922" y="3292824"/>
              <a:ext cx="2055812" cy="1027906"/>
            </a:xfrm>
            <a:prstGeom prst="roundRect">
              <a:avLst>
                <a:gd fmla="val 16667" name="adj"/>
              </a:avLst>
            </a:prstGeom>
            <a:solidFill>
              <a:srgbClr val="7030A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4987100" y="3343002"/>
              <a:ext cx="1955456" cy="927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Arial"/>
                  <a:ea typeface="Arial"/>
                  <a:cs typeface="Arial"/>
                  <a:sym typeface="Arial"/>
                </a:rPr>
                <a:t>Audience</a:t>
              </a:r>
              <a:endParaRPr b="0" i="0" sz="2400" u="none" cap="none" strike="noStrike">
                <a:solidFill>
                  <a:schemeClr val="lt1"/>
                </a:solidFill>
                <a:latin typeface="Arial"/>
                <a:ea typeface="Arial"/>
                <a:cs typeface="Arial"/>
                <a:sym typeface="Arial"/>
              </a:endParaRPr>
            </a:p>
          </p:txBody>
        </p:sp>
        <p:sp>
          <p:nvSpPr>
            <p:cNvPr id="121" name="Google Shape;121;p16"/>
            <p:cNvSpPr/>
            <p:nvPr/>
          </p:nvSpPr>
          <p:spPr>
            <a:xfrm>
              <a:off x="3036093" y="4390268"/>
              <a:ext cx="2055812" cy="1027906"/>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txBox="1"/>
            <p:nvPr/>
          </p:nvSpPr>
          <p:spPr>
            <a:xfrm>
              <a:off x="3086271" y="4440446"/>
              <a:ext cx="1955456" cy="927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Arial"/>
                  <a:ea typeface="Arial"/>
                  <a:cs typeface="Arial"/>
                  <a:sym typeface="Arial"/>
                </a:rPr>
                <a:t>Features of Writing</a:t>
              </a:r>
              <a:endParaRPr b="0" i="0" sz="2400" u="none" cap="none" strike="noStrike">
                <a:solidFill>
                  <a:schemeClr val="lt1"/>
                </a:solidFill>
                <a:latin typeface="Arial"/>
                <a:ea typeface="Arial"/>
                <a:cs typeface="Arial"/>
                <a:sym typeface="Arial"/>
              </a:endParaRPr>
            </a:p>
          </p:txBody>
        </p:sp>
        <p:sp>
          <p:nvSpPr>
            <p:cNvPr id="123" name="Google Shape;123;p16"/>
            <p:cNvSpPr/>
            <p:nvPr/>
          </p:nvSpPr>
          <p:spPr>
            <a:xfrm>
              <a:off x="1135264" y="3292824"/>
              <a:ext cx="2055812" cy="1027906"/>
            </a:xfrm>
            <a:prstGeom prst="roundRect">
              <a:avLst>
                <a:gd fmla="val 16667" name="adj"/>
              </a:avLst>
            </a:prstGeom>
            <a:solidFill>
              <a:srgbClr val="00B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txBox="1"/>
            <p:nvPr/>
          </p:nvSpPr>
          <p:spPr>
            <a:xfrm>
              <a:off x="1185442" y="3343002"/>
              <a:ext cx="1955456" cy="927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Arial"/>
                  <a:ea typeface="Arial"/>
                  <a:cs typeface="Arial"/>
                  <a:sym typeface="Arial"/>
                </a:rPr>
                <a:t>Tone</a:t>
              </a:r>
              <a:endParaRPr b="0" i="0" sz="2400" u="none" cap="none" strike="noStrike">
                <a:solidFill>
                  <a:schemeClr val="lt1"/>
                </a:solidFill>
                <a:latin typeface="Arial"/>
                <a:ea typeface="Arial"/>
                <a:cs typeface="Arial"/>
                <a:sym typeface="Arial"/>
              </a:endParaRPr>
            </a:p>
          </p:txBody>
        </p:sp>
        <p:sp>
          <p:nvSpPr>
            <p:cNvPr id="125" name="Google Shape;125;p16"/>
            <p:cNvSpPr/>
            <p:nvPr/>
          </p:nvSpPr>
          <p:spPr>
            <a:xfrm>
              <a:off x="1135264" y="1097936"/>
              <a:ext cx="2055812" cy="1027906"/>
            </a:xfrm>
            <a:prstGeom prst="roundRect">
              <a:avLst>
                <a:gd fmla="val 16667" name="adj"/>
              </a:avLst>
            </a:prstGeom>
            <a:solidFill>
              <a:srgbClr val="FF339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nvSpPr>
          <p:spPr>
            <a:xfrm>
              <a:off x="1185442" y="1148114"/>
              <a:ext cx="1955456" cy="92755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chemeClr val="lt1"/>
                  </a:solidFill>
                  <a:latin typeface="Arial"/>
                  <a:ea typeface="Arial"/>
                  <a:cs typeface="Arial"/>
                  <a:sym typeface="Arial"/>
                </a:rPr>
                <a:t>Spelling and Handwriting</a:t>
              </a:r>
              <a:endParaRPr b="0" i="0" sz="2000" u="none" cap="none" strike="noStrik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31" name="Google Shape;131;p17"/>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32" name="Google Shape;132;p17"/>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33" name="Google Shape;133;p17"/>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Spoken Language</a:t>
            </a:r>
            <a:endParaRPr i="0" sz="3200" u="sng" cap="none" strike="noStrike">
              <a:solidFill>
                <a:srgbClr val="002060"/>
              </a:solidFill>
              <a:latin typeface="Gill Sans"/>
              <a:ea typeface="Gill Sans"/>
              <a:cs typeface="Gill Sans"/>
              <a:sym typeface="Gill Sans"/>
            </a:endParaRPr>
          </a:p>
        </p:txBody>
      </p:sp>
      <p:graphicFrame>
        <p:nvGraphicFramePr>
          <p:cNvPr id="134" name="Google Shape;134;p17"/>
          <p:cNvGraphicFramePr/>
          <p:nvPr/>
        </p:nvGraphicFramePr>
        <p:xfrm>
          <a:off x="153987" y="1053041"/>
          <a:ext cx="3000000" cy="3000000"/>
        </p:xfrm>
        <a:graphic>
          <a:graphicData uri="http://schemas.openxmlformats.org/drawingml/2006/table">
            <a:tbl>
              <a:tblPr bandRow="1" firstRow="1">
                <a:noFill/>
                <a:tableStyleId>{79E9CF83-ED2A-4FD0-BC96-B9DB289840EF}</a:tableStyleId>
              </a:tblPr>
              <a:tblGrid>
                <a:gridCol w="3961350"/>
                <a:gridCol w="3961350"/>
                <a:gridCol w="3961350"/>
              </a:tblGrid>
              <a:tr h="3708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 and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3 and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 and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Children's’ vocabulary will be developed when they listen to books read aloud and when they discuss what they have heard. </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Role play is used to help pupils identify and explore characters, and to try out language they have listened to. </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Question and sentence stems are used to develop and embed spoken vocabulary. </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begin to speak audibly and fluently with an increasing command of Standard English</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Opportunities for public speaking in front of a wider audience are provided throughout the year through class assemblies, Collective Worship/Reflection; role play, circle time, PSHE, paired talk, presentations and show and tell</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answer and ask questions predicting what might happen on the basis of what has been read so far and to extend their understanding and knowledge</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are aware of and follow agreed rules for effective discussion.</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respond with increasing appropriateness to adults and their peers.</a:t>
                      </a:r>
                      <a:endParaRPr sz="11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are given opportunities to discuss language, including vocabulary, extending children's’ interest in the meaning and origin of words.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are encouraged to use drama approaches to perform plays and poems to support their understanding of the meaning. </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Effective use of vocabulary is used to gain and maintain the interest of the listener.</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maintain attention and participate actively in collaborative conversations, staying on topic and initiating and responding to comments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speak audibly and fluently with an increasing command of Standard English</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articulate and justify answers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ask relevant questions to extend their understanding and knowledge</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consider and evaluate different viewpoints, attending to and building on the contributions of others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develop, agree on and evaluate rules of effective discussion with the expectation that all pupils take part</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give well-structured descriptions, explanations and narratives for different purposes, including for expressing feelings.</a:t>
                      </a:r>
                      <a:endParaRPr/>
                    </a:p>
                    <a:p>
                      <a:pPr indent="-101600" lvl="0" marL="17145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give well-structured descriptions, explanations and narratives for different purposes, including the expression of feelings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use relevant strategies to build their vocabulary e.g. use of descriptosaurus, ICT, dictionaries, thesaurus.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effectively and respectfully articulate and justify arguments and opinions.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use spoken language to develop understanding through speculating and hypothesising.</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Effective use of vocabulary is used to gain and maintain the interest of the listener.</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speak audibly and fluently with an increasing command of Standard English</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can gain and maintain the interest of the listener</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Children will consider and evaluate and respond to different viewpoints, attending to and building on the contributions of others.</a:t>
                      </a:r>
                      <a:endParaRPr/>
                    </a:p>
                    <a:p>
                      <a:pPr indent="-101600" lvl="0" marL="17145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39" name="Google Shape;139;p18"/>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40" name="Google Shape;140;p18"/>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41" name="Google Shape;141;p18"/>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Reason for Writing</a:t>
            </a:r>
            <a:endParaRPr i="0" sz="3200" u="sng" cap="none" strike="noStrike">
              <a:solidFill>
                <a:srgbClr val="002060"/>
              </a:solidFill>
              <a:latin typeface="Gill Sans"/>
              <a:ea typeface="Gill Sans"/>
              <a:cs typeface="Gill Sans"/>
              <a:sym typeface="Gill Sans"/>
            </a:endParaRPr>
          </a:p>
        </p:txBody>
      </p:sp>
      <p:graphicFrame>
        <p:nvGraphicFramePr>
          <p:cNvPr id="142" name="Google Shape;142;p18"/>
          <p:cNvGraphicFramePr/>
          <p:nvPr/>
        </p:nvGraphicFramePr>
        <p:xfrm>
          <a:off x="153988" y="1146386"/>
          <a:ext cx="3000000" cy="3000000"/>
        </p:xfrm>
        <a:graphic>
          <a:graphicData uri="http://schemas.openxmlformats.org/drawingml/2006/table">
            <a:tbl>
              <a:tblPr bandRow="1" firstRow="1">
                <a:noFill/>
                <a:tableStyleId>{79E9CF83-ED2A-4FD0-BC96-B9DB289840EF}</a:tableStyleId>
              </a:tblPr>
              <a:tblGrid>
                <a:gridCol w="1248100"/>
                <a:gridCol w="1519425"/>
                <a:gridCol w="1519425"/>
                <a:gridCol w="1519425"/>
                <a:gridCol w="1519425"/>
                <a:gridCol w="1519425"/>
                <a:gridCol w="1519425"/>
                <a:gridCol w="1519425"/>
              </a:tblGrid>
              <a:tr h="743375">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Purpose for Writing</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EYFS</a:t>
                      </a:r>
                      <a:endParaRPr/>
                    </a:p>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(Verbal with some written)</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Y1</a:t>
                      </a:r>
                      <a:endParaRPr/>
                    </a:p>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(Independent Writing)</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Y2</a:t>
                      </a:r>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(Independent Writing)</a:t>
                      </a:r>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Y3</a:t>
                      </a:r>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(Independent Writing)</a:t>
                      </a:r>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Y4</a:t>
                      </a:r>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(Independent Writing)</a:t>
                      </a:r>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Y5</a:t>
                      </a:r>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(Independent Writing)</a:t>
                      </a:r>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400" u="none" cap="none" strike="noStrike">
                          <a:latin typeface="Arial"/>
                          <a:ea typeface="Arial"/>
                          <a:cs typeface="Arial"/>
                          <a:sym typeface="Arial"/>
                        </a:rPr>
                        <a:t>Y6</a:t>
                      </a:r>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(Independent Writing)</a:t>
                      </a:r>
                      <a:endParaRPr/>
                    </a:p>
                  </a:txBody>
                  <a:tcPr marT="45725" marB="45725" marR="91450" marL="91450" anchor="ctr">
                    <a:solidFill>
                      <a:srgbClr val="DDEAF6"/>
                    </a:solidFill>
                  </a:tcPr>
                </a:tc>
              </a:tr>
              <a:tr h="1052925">
                <a:tc>
                  <a:txBody>
                    <a:bodyPr/>
                    <a:lstStyle/>
                    <a:p>
                      <a:pPr indent="0" lvl="0" marL="0" marR="0" rtl="0" algn="l">
                        <a:lnSpc>
                          <a:spcPct val="100000"/>
                        </a:lnSpc>
                        <a:spcBef>
                          <a:spcPts val="0"/>
                        </a:spcBef>
                        <a:spcAft>
                          <a:spcPts val="0"/>
                        </a:spcAft>
                        <a:buNone/>
                      </a:pPr>
                      <a:r>
                        <a:rPr lang="en-GB" sz="1400" u="none" cap="none" strike="noStrike">
                          <a:latin typeface="Arial"/>
                          <a:ea typeface="Arial"/>
                          <a:cs typeface="Arial"/>
                          <a:sym typeface="Arial"/>
                        </a:rPr>
                        <a:t>To Entertain</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Labels and Captions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(Retell)</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Labels and Captions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(Retell &amp; some innovation)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 (character and setting)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(Retell &amp; some innovation)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 (character and setting)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 (character and setting)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 (character and setting)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Description (character and setting)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Story </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Poetry</a:t>
                      </a:r>
                      <a:endParaRPr/>
                    </a:p>
                  </a:txBody>
                  <a:tcPr marT="45725" marB="45725" marR="91450" marL="91450"/>
                </a:tc>
              </a:tr>
              <a:tr h="1052925">
                <a:tc>
                  <a:txBody>
                    <a:bodyPr/>
                    <a:lstStyle/>
                    <a:p>
                      <a:pPr indent="0" lvl="0" marL="0" marR="0" rtl="0" algn="l">
                        <a:lnSpc>
                          <a:spcPct val="100000"/>
                        </a:lnSpc>
                        <a:spcBef>
                          <a:spcPts val="0"/>
                        </a:spcBef>
                        <a:spcAft>
                          <a:spcPts val="0"/>
                        </a:spcAft>
                        <a:buNone/>
                      </a:pPr>
                      <a:r>
                        <a:rPr lang="en-GB" sz="1400" u="none" cap="none" strike="noStrike">
                          <a:latin typeface="Arial"/>
                          <a:ea typeface="Arial"/>
                          <a:cs typeface="Arial"/>
                          <a:sym typeface="Arial"/>
                        </a:rPr>
                        <a:t>To Inform</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Labels and Captions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Recounts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Lists</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Labels and Captions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Recounts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Fact Files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Recounts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Non-chronological reports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Diaries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Non-chronological reports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sz="1200"/>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Biography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Diaries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Non-chronological reports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Explanation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Biography</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Diaries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Reports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Explanation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Biography</a:t>
                      </a:r>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Diaries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Reports (including formal and mixture)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Instructions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Explanation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Biography</a:t>
                      </a:r>
                      <a:endParaRPr sz="1200" u="none" cap="none" strike="noStrike">
                        <a:latin typeface="Arial"/>
                        <a:ea typeface="Arial"/>
                        <a:cs typeface="Arial"/>
                        <a:sym typeface="Arial"/>
                      </a:endParaRPr>
                    </a:p>
                  </a:txBody>
                  <a:tcPr marT="45725" marB="45725" marR="91450" marL="91450"/>
                </a:tc>
              </a:tr>
              <a:tr h="1052925">
                <a:tc>
                  <a:txBody>
                    <a:bodyPr/>
                    <a:lstStyle/>
                    <a:p>
                      <a:pPr indent="0" lvl="0" marL="0" marR="0" rtl="0" algn="l">
                        <a:lnSpc>
                          <a:spcPct val="100000"/>
                        </a:lnSpc>
                        <a:spcBef>
                          <a:spcPts val="0"/>
                        </a:spcBef>
                        <a:spcAft>
                          <a:spcPts val="0"/>
                        </a:spcAft>
                        <a:buNone/>
                      </a:pPr>
                      <a:r>
                        <a:rPr lang="en-GB" sz="1400" u="none" cap="none" strike="noStrike">
                          <a:latin typeface="Arial"/>
                          <a:ea typeface="Arial"/>
                          <a:cs typeface="Arial"/>
                          <a:sym typeface="Arial"/>
                        </a:rPr>
                        <a:t>To Persuade</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Advertising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Simple Letter</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Speech</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Speech</a:t>
                      </a:r>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Letter</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Speech (including formal)</a:t>
                      </a:r>
                      <a:endParaRPr/>
                    </a:p>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r>
              <a:tr h="1052925">
                <a:tc>
                  <a:txBody>
                    <a:bodyPr/>
                    <a:lstStyle/>
                    <a:p>
                      <a:pPr indent="0" lvl="0" marL="0" marR="0" rtl="0" algn="l">
                        <a:lnSpc>
                          <a:spcPct val="100000"/>
                        </a:lnSpc>
                        <a:spcBef>
                          <a:spcPts val="0"/>
                        </a:spcBef>
                        <a:spcAft>
                          <a:spcPts val="0"/>
                        </a:spcAft>
                        <a:buNone/>
                      </a:pPr>
                      <a:r>
                        <a:rPr lang="en-GB" sz="1400" u="none" cap="none" strike="noStrike">
                          <a:latin typeface="Arial"/>
                          <a:ea typeface="Arial"/>
                          <a:cs typeface="Arial"/>
                          <a:sym typeface="Arial"/>
                        </a:rPr>
                        <a:t>To Discuss</a:t>
                      </a:r>
                      <a:endParaRPr sz="14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Argument</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Review</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Argument (including formal)</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Review</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Debate</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47" name="Google Shape;147;p19"/>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48" name="Google Shape;148;p19"/>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49" name="Google Shape;149;p19"/>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Audience</a:t>
            </a:r>
            <a:endParaRPr i="0" sz="3200" u="sng" cap="none" strike="noStrike">
              <a:solidFill>
                <a:srgbClr val="002060"/>
              </a:solidFill>
              <a:latin typeface="Gill Sans"/>
              <a:ea typeface="Gill Sans"/>
              <a:cs typeface="Gill Sans"/>
              <a:sym typeface="Gill Sans"/>
            </a:endParaRPr>
          </a:p>
        </p:txBody>
      </p:sp>
      <p:graphicFrame>
        <p:nvGraphicFramePr>
          <p:cNvPr id="150" name="Google Shape;150;p19"/>
          <p:cNvGraphicFramePr/>
          <p:nvPr/>
        </p:nvGraphicFramePr>
        <p:xfrm>
          <a:off x="153987" y="1053041"/>
          <a:ext cx="3000000" cy="3000000"/>
        </p:xfrm>
        <a:graphic>
          <a:graphicData uri="http://schemas.openxmlformats.org/drawingml/2006/table">
            <a:tbl>
              <a:tblPr bandRow="1" firstRow="1">
                <a:noFill/>
                <a:tableStyleId>{79E9CF83-ED2A-4FD0-BC96-B9DB289840EF}</a:tableStyleId>
              </a:tblPr>
              <a:tblGrid>
                <a:gridCol w="3961350"/>
                <a:gridCol w="3961350"/>
                <a:gridCol w="3961350"/>
              </a:tblGrid>
              <a:tr h="3708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 and</a:t>
                      </a:r>
                      <a:r>
                        <a:rPr lang="en-GB" sz="1200" u="none" cap="none" strike="noStrike">
                          <a:latin typeface="Arial"/>
                          <a:ea typeface="Arial"/>
                          <a:cs typeface="Arial"/>
                          <a:sym typeface="Arial"/>
                        </a:rPr>
                        <a:t>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3 and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 and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can d</a:t>
                      </a:r>
                      <a:r>
                        <a:rPr lang="en-GB" sz="1200" u="none" cap="none" strike="noStrike">
                          <a:latin typeface="Arial"/>
                          <a:ea typeface="Arial"/>
                          <a:cs typeface="Arial"/>
                          <a:sym typeface="Arial"/>
                        </a:rPr>
                        <a:t>iscuss what they have written with the teacher or other pupils</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can r</a:t>
                      </a:r>
                      <a:r>
                        <a:rPr lang="en-GB" sz="1200" u="none" cap="none" strike="noStrike">
                          <a:latin typeface="Arial"/>
                          <a:ea typeface="Arial"/>
                          <a:cs typeface="Arial"/>
                          <a:sym typeface="Arial"/>
                        </a:rPr>
                        <a:t>ead their writing aloud, clearly enough to be heard by their peers and the teacher </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will d</a:t>
                      </a:r>
                      <a:r>
                        <a:rPr lang="en-GB" sz="1200" u="none" cap="none" strike="noStrike">
                          <a:latin typeface="Arial"/>
                          <a:ea typeface="Arial"/>
                          <a:cs typeface="Arial"/>
                          <a:sym typeface="Arial"/>
                        </a:rPr>
                        <a:t>evelop positive attitudes towards and stamina for writing</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can begin to write</a:t>
                      </a:r>
                      <a:r>
                        <a:rPr lang="en-GB" sz="1200" u="none" cap="none" strike="noStrike">
                          <a:latin typeface="Arial"/>
                          <a:ea typeface="Arial"/>
                          <a:cs typeface="Arial"/>
                          <a:sym typeface="Arial"/>
                        </a:rPr>
                        <a:t> narratives about personal experiences and those of others (real and fictional);</a:t>
                      </a:r>
                      <a:r>
                        <a:rPr lang="en-GB" sz="1200" u="none" cap="none" strike="noStrike">
                          <a:latin typeface="Arial"/>
                          <a:ea typeface="Arial"/>
                          <a:cs typeface="Arial"/>
                          <a:sym typeface="Arial"/>
                        </a:rPr>
                        <a:t> r</a:t>
                      </a:r>
                      <a:r>
                        <a:rPr lang="en-GB" sz="1200" u="none" cap="none" strike="noStrike">
                          <a:latin typeface="Arial"/>
                          <a:ea typeface="Arial"/>
                          <a:cs typeface="Arial"/>
                          <a:sym typeface="Arial"/>
                        </a:rPr>
                        <a:t>eal events;</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poetry</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will write</a:t>
                      </a:r>
                      <a:r>
                        <a:rPr lang="en-GB" sz="1200" u="none" cap="none" strike="noStrike">
                          <a:latin typeface="Arial"/>
                          <a:ea typeface="Arial"/>
                          <a:cs typeface="Arial"/>
                          <a:sym typeface="Arial"/>
                        </a:rPr>
                        <a:t> for different purposes</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can r</a:t>
                      </a:r>
                      <a:r>
                        <a:rPr lang="en-GB" sz="1200" u="none" cap="none" strike="noStrike">
                          <a:latin typeface="Arial"/>
                          <a:ea typeface="Arial"/>
                          <a:cs typeface="Arial"/>
                          <a:sym typeface="Arial"/>
                        </a:rPr>
                        <a:t>ead aloud what they have written with appropriate intonation to make the meaning clear</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 will begin to plan and write with an understanding of purpose and audience.</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will s</a:t>
                      </a:r>
                      <a:r>
                        <a:rPr lang="en-GB" sz="1200" u="none" cap="none" strike="noStrike">
                          <a:latin typeface="Arial"/>
                          <a:ea typeface="Arial"/>
                          <a:cs typeface="Arial"/>
                          <a:sym typeface="Arial"/>
                        </a:rPr>
                        <a:t>how increasing confidence when reading their own writing aloud to a group or the whole class.</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Pupils should continue to have opportunities to write for a range of real purposes and audiences as part of their work across the curriculum.</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These purposes and audiences should underpin the decisions about the form the writing should take, such as a narrative, an explanation or a description. </a:t>
                      </a:r>
                      <a:endParaRPr/>
                    </a:p>
                  </a:txBody>
                  <a:tcPr marT="45725" marB="45725" marR="91450" marL="91450"/>
                </a:tc>
                <a:tc>
                  <a:txBody>
                    <a:bodyPr/>
                    <a:lstStyle/>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 can write for a range of purposes and audiences confidently, selecting appropriate grammar and vocabulary to match the purpose.</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a:t>
                      </a:r>
                      <a:r>
                        <a:rPr lang="en-GB" sz="1200" u="none" cap="none" strike="noStrike">
                          <a:latin typeface="Arial"/>
                          <a:ea typeface="Arial"/>
                          <a:cs typeface="Arial"/>
                          <a:sym typeface="Arial"/>
                        </a:rPr>
                        <a:t> c</a:t>
                      </a:r>
                      <a:r>
                        <a:rPr lang="en-GB" sz="1200" u="none" cap="none" strike="noStrike">
                          <a:latin typeface="Arial"/>
                          <a:ea typeface="Arial"/>
                          <a:cs typeface="Arial"/>
                          <a:sym typeface="Arial"/>
                        </a:rPr>
                        <a:t>an produce sustained and accurate writing from different narrative and nonfiction genres with appropriate structure </a:t>
                      </a:r>
                      <a:endParaRPr/>
                    </a:p>
                    <a:p>
                      <a:pPr indent="-171450" lvl="0" marL="171450" marR="0" rtl="0" algn="l">
                        <a:lnSpc>
                          <a:spcPct val="15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Children can plan their writing with increasing confidence by identifying the audience for and purpose of the writing, selecting the appropriate form and using other similar writing as models for their own</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55" name="Google Shape;155;p20"/>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56" name="Google Shape;156;p20"/>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57" name="Google Shape;157;p20"/>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Features of Writing (1 of 2)</a:t>
            </a:r>
            <a:endParaRPr i="0" sz="3200" u="sng" cap="none" strike="noStrike">
              <a:solidFill>
                <a:srgbClr val="002060"/>
              </a:solidFill>
              <a:latin typeface="Gill Sans"/>
              <a:ea typeface="Gill Sans"/>
              <a:cs typeface="Gill Sans"/>
              <a:sym typeface="Gill Sans"/>
            </a:endParaRPr>
          </a:p>
        </p:txBody>
      </p:sp>
      <p:graphicFrame>
        <p:nvGraphicFramePr>
          <p:cNvPr id="158" name="Google Shape;158;p20"/>
          <p:cNvGraphicFramePr/>
          <p:nvPr/>
        </p:nvGraphicFramePr>
        <p:xfrm>
          <a:off x="153987" y="1053041"/>
          <a:ext cx="3000000" cy="3000000"/>
        </p:xfrm>
        <a:graphic>
          <a:graphicData uri="http://schemas.openxmlformats.org/drawingml/2006/table">
            <a:tbl>
              <a:tblPr bandRow="1" firstRow="1">
                <a:noFill/>
                <a:tableStyleId>{79E9CF83-ED2A-4FD0-BC96-B9DB289840EF}</a:tableStyleId>
              </a:tblPr>
              <a:tblGrid>
                <a:gridCol w="1980675"/>
                <a:gridCol w="1980675"/>
                <a:gridCol w="1980675"/>
                <a:gridCol w="1980675"/>
                <a:gridCol w="1980675"/>
                <a:gridCol w="1980675"/>
              </a:tblGrid>
              <a:tr h="3708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3</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sentences in order to create short narratives and non-fiction texts.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some features of different text types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adjectives to describe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simple sentence structures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the conjunction, ‘and’ to link ideas and sentences.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capital letters for names, places, days of the week and the personal pronoun, ‘I’.</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Finger spaces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Full stops to end sentences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Question marks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Exclamation marks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Pupil(s) can write a simple, coherent narrative about their own and others’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experiences (real and fictional), after discussion with the teacher:</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writing about real events, recording these simply and clearly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demarcating most sentences with: capital letters and full stops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and with use of: question marks.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using present and past tense mostly correctly and consistently</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using co-ordination (or / and / but)</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using some subordination (when / if / that / because)</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begin to use ideas from own reading and modelled examples to plan their writing.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demonstrate an increasing understanding of purpose and audience.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begin to use the structure of a wider range of text types (including the use of</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simple layout devices in non-fiction).</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a:t>
                      </a:r>
                      <a:r>
                        <a:rPr lang="en-GB" sz="1200"/>
                        <a:t>proofread</a:t>
                      </a:r>
                      <a:r>
                        <a:rPr lang="en-GB" sz="1200" u="none" cap="none" strike="noStrike">
                          <a:latin typeface="Arial"/>
                          <a:ea typeface="Arial"/>
                          <a:cs typeface="Arial"/>
                          <a:sym typeface="Arial"/>
                        </a:rPr>
                        <a:t> their own and others’ work to check for errors with increasing</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accuracy, and make improvements.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make deliberate ambitious word choices to add detail.</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begin to create settings, characters and plot in narratives.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begin to organise their writing into paragraphs around a theme.</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a range of narratives and non-fiction pieces using a consistent and</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appropriate structure (including genre-specific layout devices).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write narratives with a clear beginning, middle and end with a coherent plot.</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proofread confidently and amend their own and others’ writing, e.g. adding in</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nouns/pronouns to avoid repetition, recognising where verbs and subjects do not</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agree or lapses in tense.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create more detailed settings, characters and plot in narratives to engage the reader.</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consistently organise their writing into paragraphs around a theme.</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write for a range of purposes and audiences, confidently selecting structure</a:t>
                      </a:r>
                      <a:r>
                        <a:rPr lang="en-GB" sz="1000" u="none" cap="none" strike="noStrike">
                          <a:latin typeface="Arial"/>
                          <a:ea typeface="Arial"/>
                          <a:cs typeface="Arial"/>
                          <a:sym typeface="Arial"/>
                        </a:rPr>
                        <a:t> </a:t>
                      </a:r>
                      <a:r>
                        <a:rPr lang="en-GB" sz="1000" u="none" cap="none" strike="noStrike">
                          <a:latin typeface="Arial"/>
                          <a:ea typeface="Arial"/>
                          <a:cs typeface="Arial"/>
                          <a:sym typeface="Arial"/>
                        </a:rPr>
                        <a:t>and organisation of a text depending on audience and purpose.</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describe settings, characters and atmosphere to consciously engage the reader.</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use dialogue to convey a character and advance the action with increasing</a:t>
                      </a:r>
                      <a:r>
                        <a:rPr lang="en-GB" sz="1000" u="none" cap="none" strike="noStrike">
                          <a:latin typeface="Arial"/>
                          <a:ea typeface="Arial"/>
                          <a:cs typeface="Arial"/>
                          <a:sym typeface="Arial"/>
                        </a:rPr>
                        <a:t> </a:t>
                      </a:r>
                      <a:r>
                        <a:rPr lang="en-GB" sz="1000" u="none" cap="none" strike="noStrike">
                          <a:latin typeface="Arial"/>
                          <a:ea typeface="Arial"/>
                          <a:cs typeface="Arial"/>
                          <a:sym typeface="Arial"/>
                        </a:rPr>
                        <a:t>confidence.</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select and use organisational and presentational devices that are relevant to</a:t>
                      </a:r>
                      <a:r>
                        <a:rPr lang="en-GB" sz="1000" u="none" cap="none" strike="noStrike">
                          <a:latin typeface="Arial"/>
                          <a:ea typeface="Arial"/>
                          <a:cs typeface="Arial"/>
                          <a:sym typeface="Arial"/>
                        </a:rPr>
                        <a:t> </a:t>
                      </a:r>
                      <a:r>
                        <a:rPr lang="en-GB" sz="1000" u="none" cap="none" strike="noStrike">
                          <a:latin typeface="Arial"/>
                          <a:ea typeface="Arial"/>
                          <a:cs typeface="Arial"/>
                          <a:sym typeface="Arial"/>
                        </a:rPr>
                        <a:t>the text type, e.g. headings, bullet points, underlining, etc.</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begin to </a:t>
                      </a:r>
                      <a:r>
                        <a:rPr lang="en-GB" sz="1000"/>
                        <a:t>proofread</a:t>
                      </a:r>
                      <a:r>
                        <a:rPr lang="en-GB" sz="1000" u="none" cap="none" strike="noStrike">
                          <a:latin typeface="Arial"/>
                          <a:ea typeface="Arial"/>
                          <a:cs typeface="Arial"/>
                          <a:sym typeface="Arial"/>
                        </a:rPr>
                        <a:t> work to précis longer passages by removing unnecessary</a:t>
                      </a:r>
                      <a:r>
                        <a:rPr lang="en-GB" sz="1000" u="none" cap="none" strike="noStrike">
                          <a:latin typeface="Arial"/>
                          <a:ea typeface="Arial"/>
                          <a:cs typeface="Arial"/>
                          <a:sym typeface="Arial"/>
                        </a:rPr>
                        <a:t> </a:t>
                      </a:r>
                      <a:r>
                        <a:rPr lang="en-GB" sz="1000" u="none" cap="none" strike="noStrike">
                          <a:latin typeface="Arial"/>
                          <a:ea typeface="Arial"/>
                          <a:cs typeface="Arial"/>
                          <a:sym typeface="Arial"/>
                        </a:rPr>
                        <a:t>repetition or irrelevant details.</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create paragraphs that are usually suitably linked.</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To proofread their work and assess the effectiveness of their own and others’</a:t>
                      </a:r>
                      <a:endParaRPr/>
                    </a:p>
                    <a:p>
                      <a:pPr indent="-171450" lvl="0" marL="171450" marR="0" rtl="0" algn="l">
                        <a:lnSpc>
                          <a:spcPct val="100000"/>
                        </a:lnSpc>
                        <a:spcBef>
                          <a:spcPts val="0"/>
                        </a:spcBef>
                        <a:spcAft>
                          <a:spcPts val="0"/>
                        </a:spcAft>
                        <a:buClr>
                          <a:srgbClr val="000000"/>
                        </a:buClr>
                        <a:buSzPts val="1000"/>
                        <a:buFont typeface="Arial"/>
                        <a:buChar char="•"/>
                      </a:pPr>
                      <a:r>
                        <a:rPr lang="en-GB" sz="1000" u="none" cap="none" strike="noStrike">
                          <a:latin typeface="Arial"/>
                          <a:ea typeface="Arial"/>
                          <a:cs typeface="Arial"/>
                          <a:sym typeface="Arial"/>
                        </a:rPr>
                        <a:t>writing and make necessary corrections and improvements.</a:t>
                      </a:r>
                      <a:endParaRPr/>
                    </a:p>
                    <a:p>
                      <a:pPr indent="-107950" lvl="0" marL="171450" marR="0" rtl="0" algn="l">
                        <a:lnSpc>
                          <a:spcPct val="15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The pupil can write effectively for a range of purposes and audiences,</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selecting language that shows good awareness of the reader (e.g. the</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use of the first person in a diary; direct address in instructions and</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persuasive writing):</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in narratives, describe settings, characters and atmosphere</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integrate dialogue in narratives to convey character and advance the</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action</a:t>
                      </a:r>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https://lh5.googleusercontent.com/4PB0eZ_6s9nH63PHA71sAdGBV-cc1smEMJsWyyltf1nk8jyko1ZchcHjkohtrHIjPAElACX8uqg6HCsMBNaL3izcsvRgY6L6-m5JNuHe6Ifu4nSRgApKwjlzP4SKRiCAVy9VfhL3fT7UHe-mS_jZlbkWlPTjJP_j6Gg99e8PjyyTNZV5H1eMBPFnl6oqFare=nw" id="163" name="Google Shape;163;p21"/>
          <p:cNvPicPr preferRelativeResize="0"/>
          <p:nvPr/>
        </p:nvPicPr>
        <p:blipFill rotWithShape="1">
          <a:blip r:embed="rId3">
            <a:alphaModFix/>
          </a:blip>
          <a:srcRect b="0" l="0" r="0" t="0"/>
          <a:stretch/>
        </p:blipFill>
        <p:spPr>
          <a:xfrm>
            <a:off x="0" y="0"/>
            <a:ext cx="819150" cy="839836"/>
          </a:xfrm>
          <a:prstGeom prst="rect">
            <a:avLst/>
          </a:prstGeom>
          <a:noFill/>
          <a:ln>
            <a:noFill/>
          </a:ln>
        </p:spPr>
      </p:pic>
      <p:pic>
        <p:nvPicPr>
          <p:cNvPr descr="https://lh5.googleusercontent.com/4PB0eZ_6s9nH63PHA71sAdGBV-cc1smEMJsWyyltf1nk8jyko1ZchcHjkohtrHIjPAElACX8uqg6HCsMBNaL3izcsvRgY6L6-m5JNuHe6Ifu4nSRgApKwjlzP4SKRiCAVy9VfhL3fT7UHe-mS_jZlbkWlPTjJP_j6Gg99e8PjyyTNZV5H1eMBPFnl6oqFare=nw" id="164" name="Google Shape;164;p21"/>
          <p:cNvPicPr preferRelativeResize="0"/>
          <p:nvPr/>
        </p:nvPicPr>
        <p:blipFill rotWithShape="1">
          <a:blip r:embed="rId3">
            <a:alphaModFix/>
          </a:blip>
          <a:srcRect b="0" l="0" r="0" t="0"/>
          <a:stretch/>
        </p:blipFill>
        <p:spPr>
          <a:xfrm>
            <a:off x="11372850" y="0"/>
            <a:ext cx="819150" cy="839836"/>
          </a:xfrm>
          <a:prstGeom prst="rect">
            <a:avLst/>
          </a:prstGeom>
          <a:noFill/>
          <a:ln>
            <a:noFill/>
          </a:ln>
        </p:spPr>
      </p:pic>
      <p:sp>
        <p:nvSpPr>
          <p:cNvPr id="165" name="Google Shape;165;p21"/>
          <p:cNvSpPr/>
          <p:nvPr/>
        </p:nvSpPr>
        <p:spPr>
          <a:xfrm>
            <a:off x="153988" y="127530"/>
            <a:ext cx="1188402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GB" sz="3200" u="sng" cap="none" strike="noStrike">
                <a:solidFill>
                  <a:srgbClr val="002060"/>
                </a:solidFill>
                <a:latin typeface="Gill Sans"/>
                <a:ea typeface="Gill Sans"/>
                <a:cs typeface="Gill Sans"/>
                <a:sym typeface="Gill Sans"/>
              </a:rPr>
              <a:t>Writing Progression – Features of Writing (2 of 2)</a:t>
            </a:r>
            <a:endParaRPr i="0" sz="3200" u="sng" cap="none" strike="noStrike">
              <a:solidFill>
                <a:srgbClr val="002060"/>
              </a:solidFill>
              <a:latin typeface="Gill Sans"/>
              <a:ea typeface="Gill Sans"/>
              <a:cs typeface="Gill Sans"/>
              <a:sym typeface="Gill Sans"/>
            </a:endParaRPr>
          </a:p>
        </p:txBody>
      </p:sp>
      <p:graphicFrame>
        <p:nvGraphicFramePr>
          <p:cNvPr id="166" name="Google Shape;166;p21"/>
          <p:cNvGraphicFramePr/>
          <p:nvPr/>
        </p:nvGraphicFramePr>
        <p:xfrm>
          <a:off x="153987" y="967366"/>
          <a:ext cx="3000000" cy="3000000"/>
        </p:xfrm>
        <a:graphic>
          <a:graphicData uri="http://schemas.openxmlformats.org/drawingml/2006/table">
            <a:tbl>
              <a:tblPr bandRow="1" firstRow="1">
                <a:noFill/>
                <a:tableStyleId>{79E9CF83-ED2A-4FD0-BC96-B9DB289840EF}</a:tableStyleId>
              </a:tblPr>
              <a:tblGrid>
                <a:gridCol w="1980675"/>
                <a:gridCol w="1980675"/>
                <a:gridCol w="1980675"/>
                <a:gridCol w="1980675"/>
                <a:gridCol w="1980675"/>
                <a:gridCol w="1980675"/>
              </a:tblGrid>
              <a:tr h="440475">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1</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2</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a:t>
                      </a:r>
                      <a:r>
                        <a:rPr lang="en-GB" sz="1200" u="none" cap="none" strike="noStrike">
                          <a:latin typeface="Arial"/>
                          <a:ea typeface="Arial"/>
                          <a:cs typeface="Arial"/>
                          <a:sym typeface="Arial"/>
                        </a:rPr>
                        <a:t> 3</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4</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5</a:t>
                      </a:r>
                      <a:endParaRPr sz="1200" u="none" cap="none" strike="noStrike">
                        <a:latin typeface="Arial"/>
                        <a:ea typeface="Arial"/>
                        <a:cs typeface="Arial"/>
                        <a:sym typeface="Arial"/>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Year 6</a:t>
                      </a:r>
                      <a:endParaRPr sz="1200" u="none" cap="none" strike="noStrike">
                        <a:latin typeface="Arial"/>
                        <a:ea typeface="Arial"/>
                        <a:cs typeface="Arial"/>
                        <a:sym typeface="Arial"/>
                      </a:endParaRPr>
                    </a:p>
                  </a:txBody>
                  <a:tcPr marT="45725" marB="45725" marR="91450" marL="91450" anchor="ctr">
                    <a:solidFill>
                      <a:srgbClr val="DDEAF6"/>
                    </a:solidFill>
                  </a:tcPr>
                </a:tc>
              </a:tr>
              <a:tr h="370850">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maintain the correct tense (including present perfect tense) throughout a</a:t>
                      </a:r>
                      <a:r>
                        <a:rPr lang="en-GB" sz="1200" u="none" cap="none" strike="noStrike">
                          <a:latin typeface="Arial"/>
                          <a:ea typeface="Arial"/>
                          <a:cs typeface="Arial"/>
                          <a:sym typeface="Arial"/>
                        </a:rPr>
                        <a:t> </a:t>
                      </a:r>
                      <a:r>
                        <a:rPr lang="en-GB" sz="1200" u="none" cap="none" strike="noStrike">
                          <a:latin typeface="Arial"/>
                          <a:ea typeface="Arial"/>
                          <a:cs typeface="Arial"/>
                          <a:sym typeface="Arial"/>
                        </a:rPr>
                        <a:t>piece of writing.</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the full range of punctuation from previous year groups.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inverted commas in direct speech.</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subordinate clauses.</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begin to use conjunctions, adverbs and prepositions to show time, place and cause.</a:t>
                      </a:r>
                      <a:endParaRPr/>
                    </a:p>
                    <a:p>
                      <a:pPr indent="-171450" lvl="0" marL="17145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To use ‘a’ or ‘an’ correctly most of the time. </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maintain an accurate tense throughout a piece of writing.</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use Standard English verb inflections accurately, e.g. ‘we were’ rather than</a:t>
                      </a:r>
                      <a:r>
                        <a:rPr lang="en-GB" sz="1050" u="none" cap="none" strike="noStrike">
                          <a:latin typeface="Arial"/>
                          <a:ea typeface="Arial"/>
                          <a:cs typeface="Arial"/>
                          <a:sym typeface="Arial"/>
                        </a:rPr>
                        <a:t> </a:t>
                      </a:r>
                      <a:r>
                        <a:rPr lang="en-GB" sz="1050" u="none" cap="none" strike="noStrike">
                          <a:latin typeface="Arial"/>
                          <a:ea typeface="Arial"/>
                          <a:cs typeface="Arial"/>
                          <a:sym typeface="Arial"/>
                        </a:rPr>
                        <a:t>‘we was’, ‘I did’ rather than ‘I done’.</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use the full range of punctuation from previous year groups.</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use all the necessary punctuation in direct speech mostly accurately.</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use apostrophes for singular and plural possession with increasing confidence.</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expand noun phrases regularly with the addition of modifying adjectives and</a:t>
                      </a:r>
                      <a:r>
                        <a:rPr lang="en-GB" sz="1050" u="none" cap="none" strike="noStrike">
                          <a:latin typeface="Arial"/>
                          <a:ea typeface="Arial"/>
                          <a:cs typeface="Arial"/>
                          <a:sym typeface="Arial"/>
                        </a:rPr>
                        <a:t> </a:t>
                      </a:r>
                      <a:r>
                        <a:rPr lang="en-GB" sz="1050" u="none" cap="none" strike="noStrike">
                          <a:latin typeface="Arial"/>
                          <a:ea typeface="Arial"/>
                          <a:cs typeface="Arial"/>
                          <a:sym typeface="Arial"/>
                        </a:rPr>
                        <a:t>prepositional phrases, e.g. the strict teacher with curly hair.</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regularly choose nouns or pronouns appropriately to aid cohesion and avoid</a:t>
                      </a:r>
                      <a:r>
                        <a:rPr lang="en-GB" sz="1050" u="none" cap="none" strike="noStrike">
                          <a:latin typeface="Arial"/>
                          <a:ea typeface="Arial"/>
                          <a:cs typeface="Arial"/>
                          <a:sym typeface="Arial"/>
                        </a:rPr>
                        <a:t> </a:t>
                      </a:r>
                      <a:r>
                        <a:rPr lang="en-GB" sz="1050" u="none" cap="none" strike="noStrike">
                          <a:latin typeface="Arial"/>
                          <a:ea typeface="Arial"/>
                          <a:cs typeface="Arial"/>
                          <a:sym typeface="Arial"/>
                        </a:rPr>
                        <a:t>repetition, e.g. he, she, they, it.</a:t>
                      </a:r>
                      <a:endParaRPr/>
                    </a:p>
                    <a:p>
                      <a:pPr indent="-171450" lvl="0" marL="171450" marR="0" rtl="0" algn="l">
                        <a:lnSpc>
                          <a:spcPct val="100000"/>
                        </a:lnSpc>
                        <a:spcBef>
                          <a:spcPts val="0"/>
                        </a:spcBef>
                        <a:spcAft>
                          <a:spcPts val="0"/>
                        </a:spcAft>
                        <a:buClr>
                          <a:srgbClr val="000000"/>
                        </a:buClr>
                        <a:buSzPts val="1050"/>
                        <a:buFont typeface="Arial"/>
                        <a:buChar char="•"/>
                      </a:pPr>
                      <a:r>
                        <a:rPr lang="en-GB" sz="1050" u="none" cap="none" strike="noStrike">
                          <a:latin typeface="Arial"/>
                          <a:ea typeface="Arial"/>
                          <a:cs typeface="Arial"/>
                          <a:sym typeface="Arial"/>
                        </a:rPr>
                        <a:t>To use fronted adverbials, e.g. As quick as a flash, Last weekend; usually</a:t>
                      </a:r>
                      <a:r>
                        <a:rPr lang="en-GB" sz="1050" u="none" cap="none" strike="noStrike">
                          <a:latin typeface="Arial"/>
                          <a:ea typeface="Arial"/>
                          <a:cs typeface="Arial"/>
                          <a:sym typeface="Arial"/>
                        </a:rPr>
                        <a:t> </a:t>
                      </a:r>
                      <a:r>
                        <a:rPr lang="en-GB" sz="1050" u="none" cap="none" strike="noStrike">
                          <a:latin typeface="Arial"/>
                          <a:ea typeface="Arial"/>
                          <a:cs typeface="Arial"/>
                          <a:sym typeface="Arial"/>
                        </a:rPr>
                        <a:t>demarcated with commas. </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the full range of punctuation from previous year groups.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commas to clarify meaning or to avoid ambiguity with increasing</a:t>
                      </a:r>
                      <a:r>
                        <a:rPr lang="en-GB" sz="1100" u="none" cap="none" strike="noStrike">
                          <a:latin typeface="Arial"/>
                          <a:ea typeface="Arial"/>
                          <a:cs typeface="Arial"/>
                          <a:sym typeface="Arial"/>
                        </a:rPr>
                        <a:t> ac</a:t>
                      </a:r>
                      <a:r>
                        <a:rPr lang="en-GB" sz="1100" u="none" cap="none" strike="noStrike">
                          <a:latin typeface="Arial"/>
                          <a:ea typeface="Arial"/>
                          <a:cs typeface="Arial"/>
                          <a:sym typeface="Arial"/>
                        </a:rPr>
                        <a:t>curacy.</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a wider range of linking words/phrases between sentences and paragraphs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build cohesion including time adverbials, e.g. later; place adverbials, e.g.</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nearby; and number, e.g. secondly.</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relative clauses beginning with a relative pronoun (who, which, where,</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when, whose, that)</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brackets, dashes or commas to begin to indicate parenthesis.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adverbs and modal verbs to indicate degrees of possibility, e.g. surely,</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perhaps, should, might, etc.</a:t>
                      </a:r>
                      <a:endParaRPr/>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select vocabulary and grammatical structures that reflect what the</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writing requires, doing this mostly appropriately (e.g. using contracted</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forms in dialogues in narrative; using passive verbs to affect how</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information is presented; using modal verbs to suggest degrees of</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possibility)</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a range of devices to build cohesion (e.g. conjunctions, adverbials</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of time and place, pronouns, synonyms) within and across paragraphs</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verb tenses consistently and correctly throughout their writing</a:t>
                      </a:r>
                      <a:endParaRPr/>
                    </a:p>
                    <a:p>
                      <a:pPr indent="-171450" lvl="0" marL="171450" marR="0" rtl="0" algn="l">
                        <a:lnSpc>
                          <a:spcPct val="100000"/>
                        </a:lnSpc>
                        <a:spcBef>
                          <a:spcPts val="0"/>
                        </a:spcBef>
                        <a:spcAft>
                          <a:spcPts val="0"/>
                        </a:spcAft>
                        <a:buClr>
                          <a:srgbClr val="000000"/>
                        </a:buClr>
                        <a:buSzPts val="1100"/>
                        <a:buFont typeface="Arial"/>
                        <a:buChar char="•"/>
                      </a:pPr>
                      <a:r>
                        <a:rPr lang="en-GB" sz="1100" u="none" cap="none" strike="noStrike">
                          <a:latin typeface="Arial"/>
                          <a:ea typeface="Arial"/>
                          <a:cs typeface="Arial"/>
                          <a:sym typeface="Arial"/>
                        </a:rPr>
                        <a:t>To use the range of punctuation taught at key stage 2 mostly correctly</a:t>
                      </a:r>
                      <a:r>
                        <a:rPr lang="en-GB" sz="1100" u="none" cap="none" strike="noStrike">
                          <a:latin typeface="Arial"/>
                          <a:ea typeface="Arial"/>
                          <a:cs typeface="Arial"/>
                          <a:sym typeface="Arial"/>
                        </a:rPr>
                        <a:t> </a:t>
                      </a:r>
                      <a:r>
                        <a:rPr lang="en-GB" sz="1100" u="none" cap="none" strike="noStrike">
                          <a:latin typeface="Arial"/>
                          <a:ea typeface="Arial"/>
                          <a:cs typeface="Arial"/>
                          <a:sym typeface="Arial"/>
                        </a:rPr>
                        <a:t>(e.g. inverted commas and other punctuation to indicate direct speech)</a:t>
                      </a:r>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